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63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9" autoAdjust="0"/>
  </p:normalViewPr>
  <p:slideViewPr>
    <p:cSldViewPr>
      <p:cViewPr>
        <p:scale>
          <a:sx n="40" d="100"/>
          <a:sy n="40" d="100"/>
        </p:scale>
        <p:origin x="-2442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1BFF4-2998-488D-8125-66EA71A81D39}" type="datetimeFigureOut">
              <a:rPr lang="es-MX" smtClean="0"/>
              <a:t>04/06/2014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8C45-FDAF-49FB-87A8-10C48E4AE6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794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8C45-FDAF-49FB-87A8-10C48E4AE68F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918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8C45-FDAF-49FB-87A8-10C48E4AE68F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7208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8C45-FDAF-49FB-87A8-10C48E4AE68F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14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8C45-FDAF-49FB-87A8-10C48E4AE68F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087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B367BE1-6D39-48BE-8F0A-AD2B9F59575B}" type="datetimeFigureOut">
              <a:rPr lang="es-MX" smtClean="0"/>
              <a:t>04/06/2014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E8EF511-C928-4F4B-894C-BB95D3601ABC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7BE1-6D39-48BE-8F0A-AD2B9F59575B}" type="datetimeFigureOut">
              <a:rPr lang="es-MX" smtClean="0"/>
              <a:t>04/06/2014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F511-C928-4F4B-894C-BB95D3601A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7BE1-6D39-48BE-8F0A-AD2B9F59575B}" type="datetimeFigureOut">
              <a:rPr lang="es-MX" smtClean="0"/>
              <a:t>04/06/2014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F511-C928-4F4B-894C-BB95D3601A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367BE1-6D39-48BE-8F0A-AD2B9F59575B}" type="datetimeFigureOut">
              <a:rPr lang="es-MX" smtClean="0"/>
              <a:t>04/06/2014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8EF511-C928-4F4B-894C-BB95D3601ABC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B367BE1-6D39-48BE-8F0A-AD2B9F59575B}" type="datetimeFigureOut">
              <a:rPr lang="es-MX" smtClean="0"/>
              <a:t>04/06/2014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E8EF511-C928-4F4B-894C-BB95D3601ABC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7BE1-6D39-48BE-8F0A-AD2B9F59575B}" type="datetimeFigureOut">
              <a:rPr lang="es-MX" smtClean="0"/>
              <a:t>04/06/2014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F511-C928-4F4B-894C-BB95D3601ABC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7BE1-6D39-48BE-8F0A-AD2B9F59575B}" type="datetimeFigureOut">
              <a:rPr lang="es-MX" smtClean="0"/>
              <a:t>04/06/2014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F511-C928-4F4B-894C-BB95D3601ABC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367BE1-6D39-48BE-8F0A-AD2B9F59575B}" type="datetimeFigureOut">
              <a:rPr lang="es-MX" smtClean="0"/>
              <a:t>04/06/2014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8EF511-C928-4F4B-894C-BB95D3601ABC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7BE1-6D39-48BE-8F0A-AD2B9F59575B}" type="datetimeFigureOut">
              <a:rPr lang="es-MX" smtClean="0"/>
              <a:t>04/06/2014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F511-C928-4F4B-894C-BB95D3601AB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367BE1-6D39-48BE-8F0A-AD2B9F59575B}" type="datetimeFigureOut">
              <a:rPr lang="es-MX" smtClean="0"/>
              <a:t>04/06/2014</a:t>
            </a:fld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8EF511-C928-4F4B-894C-BB95D3601ABC}" type="slidenum">
              <a:rPr lang="es-MX" smtClean="0"/>
              <a:t>‹Nº›</a:t>
            </a:fld>
            <a:endParaRPr lang="es-MX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367BE1-6D39-48BE-8F0A-AD2B9F59575B}" type="datetimeFigureOut">
              <a:rPr lang="es-MX" smtClean="0"/>
              <a:t>04/06/2014</a:t>
            </a:fld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8EF511-C928-4F4B-894C-BB95D3601ABC}" type="slidenum">
              <a:rPr lang="es-MX" smtClean="0"/>
              <a:t>‹Nº›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367BE1-6D39-48BE-8F0A-AD2B9F59575B}" type="datetimeFigureOut">
              <a:rPr lang="es-MX" smtClean="0"/>
              <a:t>04/06/2014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8EF511-C928-4F4B-894C-BB95D3601ABC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-27384"/>
            <a:ext cx="9144000" cy="7094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endParaRPr lang="es-MX" sz="30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MX" sz="3000" b="1" dirty="0" smtClean="0">
                <a:latin typeface="Calibri" pitchFamily="34" charset="0"/>
                <a:cs typeface="Calibri" pitchFamily="34" charset="0"/>
              </a:rPr>
              <a:t>UNIVERSIDAD AUTÓNOMA AGRARIA                         ANTONIO NARRO</a:t>
            </a:r>
          </a:p>
          <a:p>
            <a:pPr algn="ctr"/>
            <a:endParaRPr lang="es-MX" sz="30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MX" sz="2600" b="1" dirty="0" smtClean="0">
                <a:latin typeface="Calibri" pitchFamily="34" charset="0"/>
                <a:cs typeface="Calibri" pitchFamily="34" charset="0"/>
              </a:rPr>
              <a:t>El </a:t>
            </a:r>
            <a:r>
              <a:rPr lang="es-MX" sz="2600" b="1" dirty="0">
                <a:latin typeface="Calibri" pitchFamily="34" charset="0"/>
                <a:cs typeface="Calibri" pitchFamily="34" charset="0"/>
              </a:rPr>
              <a:t>Colegio de la </a:t>
            </a:r>
            <a:r>
              <a:rPr lang="es-MX" sz="2600" b="1" dirty="0" smtClean="0">
                <a:latin typeface="Calibri" pitchFamily="34" charset="0"/>
                <a:cs typeface="Calibri" pitchFamily="34" charset="0"/>
              </a:rPr>
              <a:t>Frontera Sur</a:t>
            </a:r>
            <a:endParaRPr lang="es-MX" sz="2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MX" sz="2600" b="1" dirty="0" smtClean="0">
                <a:latin typeface="Calibri" pitchFamily="34" charset="0"/>
                <a:cs typeface="Calibri" pitchFamily="34" charset="0"/>
              </a:rPr>
              <a:t>Academia de Ecología para la Conservación de Fauna Silvestre</a:t>
            </a:r>
          </a:p>
          <a:p>
            <a:pPr algn="ctr"/>
            <a:r>
              <a:rPr lang="es-MX" sz="2600" b="1" dirty="0" smtClean="0">
                <a:latin typeface="Calibri" pitchFamily="34" charset="0"/>
                <a:cs typeface="Calibri" pitchFamily="34" charset="0"/>
              </a:rPr>
              <a:t>Unidad San </a:t>
            </a:r>
            <a:r>
              <a:rPr lang="es-MX" sz="2600" b="1" dirty="0">
                <a:latin typeface="Calibri" pitchFamily="34" charset="0"/>
                <a:cs typeface="Calibri" pitchFamily="34" charset="0"/>
              </a:rPr>
              <a:t>Cristóbal de las Casas, Chis.</a:t>
            </a:r>
            <a:endParaRPr lang="es-MX" sz="26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s-MX" sz="26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s-MX" sz="26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MX" sz="2600" b="1" dirty="0" smtClean="0">
                <a:latin typeface="Calibri" pitchFamily="34" charset="0"/>
                <a:cs typeface="Calibri" pitchFamily="34" charset="0"/>
              </a:rPr>
              <a:t>Informe Final de Prácticas Profesionales</a:t>
            </a:r>
          </a:p>
          <a:p>
            <a:pPr algn="ctr"/>
            <a:endParaRPr lang="es-MX" sz="26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MX" sz="2600" b="1" dirty="0" smtClean="0">
                <a:latin typeface="Calibri" pitchFamily="34" charset="0"/>
                <a:cs typeface="Calibri" pitchFamily="34" charset="0"/>
              </a:rPr>
              <a:t>   Presenta</a:t>
            </a:r>
            <a:r>
              <a:rPr lang="es-MX" sz="2600" b="1" dirty="0">
                <a:latin typeface="Calibri" pitchFamily="34" charset="0"/>
                <a:cs typeface="Calibri" pitchFamily="34" charset="0"/>
              </a:rPr>
              <a:t>: </a:t>
            </a:r>
            <a:endParaRPr lang="es-MX" sz="26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MX" sz="2600" b="1" dirty="0" err="1">
                <a:latin typeface="Calibri" pitchFamily="34" charset="0"/>
                <a:cs typeface="Calibri" pitchFamily="34" charset="0"/>
              </a:rPr>
              <a:t>Jenry</a:t>
            </a:r>
            <a:r>
              <a:rPr lang="es-MX" sz="2600" b="1" dirty="0">
                <a:latin typeface="Calibri" pitchFamily="34" charset="0"/>
                <a:cs typeface="Calibri" pitchFamily="34" charset="0"/>
              </a:rPr>
              <a:t> Alexander Bartolomé </a:t>
            </a:r>
            <a:r>
              <a:rPr lang="es-MX" sz="2600" b="1" dirty="0" smtClean="0">
                <a:latin typeface="Calibri" pitchFamily="34" charset="0"/>
                <a:cs typeface="Calibri" pitchFamily="34" charset="0"/>
              </a:rPr>
              <a:t>Hernández</a:t>
            </a:r>
          </a:p>
          <a:p>
            <a:pPr algn="ctr"/>
            <a:endParaRPr lang="es-MX" sz="26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s-MX" sz="26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MX" sz="2300" b="1" dirty="0" smtClean="0">
                <a:latin typeface="Calibri" pitchFamily="34" charset="0"/>
                <a:cs typeface="Calibri" pitchFamily="34" charset="0"/>
              </a:rPr>
              <a:t>Saltillo, Coahuila                                 Junio, 2014</a:t>
            </a:r>
          </a:p>
          <a:p>
            <a:pPr algn="ctr"/>
            <a:endParaRPr lang="es-MX" sz="2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19 Imagen" descr="http://elorbe.com/archivos/2009/10/Mexico-ECOSU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080120" cy="936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20 Imagen" descr="http://www.uaaan.mx/v2/images/logov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260648"/>
            <a:ext cx="1296144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https://scontent-b-dfw.xx.fbcdn.net/hphotos-xfp1/t1.0-9/1969269_813448958679676_189203210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95"/>
            <a:ext cx="9252520" cy="711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17 Grupo"/>
          <p:cNvGrpSpPr/>
          <p:nvPr/>
        </p:nvGrpSpPr>
        <p:grpSpPr>
          <a:xfrm>
            <a:off x="287524" y="137771"/>
            <a:ext cx="8568952" cy="6531589"/>
            <a:chOff x="251520" y="198621"/>
            <a:chExt cx="8568952" cy="6344829"/>
          </a:xfrm>
        </p:grpSpPr>
        <p:sp>
          <p:nvSpPr>
            <p:cNvPr id="19" name="18 Elipse"/>
            <p:cNvSpPr/>
            <p:nvPr/>
          </p:nvSpPr>
          <p:spPr>
            <a:xfrm>
              <a:off x="3203848" y="198621"/>
              <a:ext cx="2700300" cy="172819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/>
                <a:t>Conservación y </a:t>
              </a:r>
              <a:r>
                <a:rPr lang="es-MX" sz="1600" b="1" dirty="0"/>
                <a:t>Restauración de Bosques</a:t>
              </a:r>
              <a:endParaRPr lang="es-MX" sz="1600" dirty="0"/>
            </a:p>
          </p:txBody>
        </p:sp>
        <p:grpSp>
          <p:nvGrpSpPr>
            <p:cNvPr id="34" name="33 Grupo"/>
            <p:cNvGrpSpPr/>
            <p:nvPr/>
          </p:nvGrpSpPr>
          <p:grpSpPr>
            <a:xfrm>
              <a:off x="251520" y="1597602"/>
              <a:ext cx="8568952" cy="4945848"/>
              <a:chOff x="251520" y="1597602"/>
              <a:chExt cx="8568952" cy="4945848"/>
            </a:xfrm>
          </p:grpSpPr>
          <p:sp>
            <p:nvSpPr>
              <p:cNvPr id="35" name="34 Elipse"/>
              <p:cNvSpPr/>
              <p:nvPr/>
            </p:nvSpPr>
            <p:spPr>
              <a:xfrm>
                <a:off x="3131840" y="2842272"/>
                <a:ext cx="2808312" cy="22322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900" b="1" u="sng" dirty="0" smtClean="0">
                    <a:solidFill>
                      <a:schemeClr val="tx1"/>
                    </a:solidFill>
                  </a:rPr>
                  <a:t>Conservación de la Biodiversidad</a:t>
                </a:r>
                <a:endParaRPr lang="es-MX" sz="1900" b="1" u="sng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35 Elipse"/>
              <p:cNvSpPr/>
              <p:nvPr/>
            </p:nvSpPr>
            <p:spPr>
              <a:xfrm>
                <a:off x="251520" y="1597602"/>
                <a:ext cx="2647310" cy="1728192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 b="1" dirty="0" smtClean="0"/>
              </a:p>
              <a:p>
                <a:pPr algn="ctr"/>
                <a:r>
                  <a:rPr lang="es-MX" sz="1600" b="1" dirty="0" smtClean="0"/>
                  <a:t>Diversidad </a:t>
                </a:r>
                <a:r>
                  <a:rPr lang="es-MX" sz="1600" b="1" dirty="0"/>
                  <a:t>y Dinámica de Ecosistemas del Sureste de </a:t>
                </a:r>
                <a:r>
                  <a:rPr lang="es-MX" sz="1600" b="1" dirty="0" smtClean="0"/>
                  <a:t>México</a:t>
                </a:r>
                <a:endParaRPr lang="es-MX" sz="1600" dirty="0"/>
              </a:p>
            </p:txBody>
          </p:sp>
          <p:sp>
            <p:nvSpPr>
              <p:cNvPr id="37" name="36 Elipse"/>
              <p:cNvSpPr/>
              <p:nvPr/>
            </p:nvSpPr>
            <p:spPr>
              <a:xfrm>
                <a:off x="6228184" y="4815258"/>
                <a:ext cx="2587623" cy="1728192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600" b="1" dirty="0"/>
                  <a:t>Ecología Evolutiva y Conservación</a:t>
                </a:r>
                <a:endParaRPr lang="es-MX" sz="1600" dirty="0"/>
              </a:p>
            </p:txBody>
          </p:sp>
          <p:sp>
            <p:nvSpPr>
              <p:cNvPr id="38" name="37 Elipse"/>
              <p:cNvSpPr/>
              <p:nvPr/>
            </p:nvSpPr>
            <p:spPr>
              <a:xfrm>
                <a:off x="6156176" y="1747845"/>
                <a:ext cx="2664296" cy="1717847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 b="1" dirty="0" smtClean="0"/>
              </a:p>
              <a:p>
                <a:pPr algn="ctr"/>
                <a:r>
                  <a:rPr lang="es-MX" sz="16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Ecología </a:t>
                </a:r>
                <a:r>
                  <a:rPr lang="es-MX" sz="1600" b="1" dirty="0">
                    <a:solidFill>
                      <a:schemeClr val="accent3">
                        <a:lumMod val="75000"/>
                      </a:schemeClr>
                    </a:solidFill>
                  </a:rPr>
                  <a:t>para la Conservación de </a:t>
                </a:r>
                <a:r>
                  <a:rPr lang="es-MX" sz="16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Fauna Silvestre</a:t>
                </a:r>
                <a:endParaRPr lang="es-MX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algn="ctr"/>
                <a:endParaRPr lang="es-MX" sz="1600" dirty="0"/>
              </a:p>
            </p:txBody>
          </p:sp>
          <p:sp>
            <p:nvSpPr>
              <p:cNvPr id="39" name="38 Elipse"/>
              <p:cNvSpPr/>
              <p:nvPr/>
            </p:nvSpPr>
            <p:spPr>
              <a:xfrm>
                <a:off x="251520" y="4745309"/>
                <a:ext cx="2587623" cy="1728192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600" b="1" dirty="0"/>
                  <a:t>Interacción, Adaptación y Biodiversidad</a:t>
                </a:r>
                <a:endParaRPr lang="es-MX" sz="1600" dirty="0"/>
              </a:p>
            </p:txBody>
          </p:sp>
        </p:grpSp>
      </p:grpSp>
      <p:grpSp>
        <p:nvGrpSpPr>
          <p:cNvPr id="40" name="39 Grupo"/>
          <p:cNvGrpSpPr/>
          <p:nvPr/>
        </p:nvGrpSpPr>
        <p:grpSpPr>
          <a:xfrm>
            <a:off x="6156176" y="1324852"/>
            <a:ext cx="2736304" cy="3040252"/>
            <a:chOff x="5998707" y="1265266"/>
            <a:chExt cx="2898028" cy="3187762"/>
          </a:xfrm>
        </p:grpSpPr>
        <p:pic>
          <p:nvPicPr>
            <p:cNvPr id="41" name="Picture 2" descr="https://scontent-a-dfw.xx.fbcdn.net/hphotos-xaf1/t1.0-9/600010_3148245828349_389374106_n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0" t="19281" r="43019" b="1"/>
            <a:stretch/>
          </p:blipFill>
          <p:spPr bwMode="auto">
            <a:xfrm>
              <a:off x="5998707" y="1265266"/>
              <a:ext cx="2898028" cy="239392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41 CuadroTexto"/>
            <p:cNvSpPr txBox="1"/>
            <p:nvPr/>
          </p:nvSpPr>
          <p:spPr>
            <a:xfrm>
              <a:off x="6380026" y="3806697"/>
              <a:ext cx="2304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dirty="0" smtClean="0">
                  <a:solidFill>
                    <a:schemeClr val="bg1"/>
                  </a:solidFill>
                </a:rPr>
                <a:t>Dra. Paula L. Enríquez Rocha</a:t>
              </a:r>
              <a:endParaRPr lang="es-MX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728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7504" y="334978"/>
            <a:ext cx="8640960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500" b="1" dirty="0" smtClean="0">
                <a:latin typeface="Calibri" pitchFamily="34" charset="0"/>
                <a:cs typeface="Calibri" pitchFamily="34" charset="0"/>
              </a:rPr>
              <a:t>Monitoreo </a:t>
            </a:r>
            <a:r>
              <a:rPr lang="es-MX" sz="2500" b="1" dirty="0">
                <a:latin typeface="Calibri" pitchFamily="34" charset="0"/>
                <a:cs typeface="Calibri" pitchFamily="34" charset="0"/>
              </a:rPr>
              <a:t>de especies amenazadas y en peligro de extinción de la Reserva de la Biosfera El </a:t>
            </a:r>
            <a:r>
              <a:rPr lang="es-MX" sz="2500" b="1" dirty="0" smtClean="0">
                <a:latin typeface="Calibri" pitchFamily="34" charset="0"/>
                <a:cs typeface="Calibri" pitchFamily="34" charset="0"/>
              </a:rPr>
              <a:t>Triunfo</a:t>
            </a:r>
            <a:r>
              <a:rPr lang="es-MX" sz="2500" b="1" dirty="0" smtClean="0"/>
              <a:t>.</a:t>
            </a:r>
            <a:endParaRPr lang="es-MX" sz="25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16025" y="2210088"/>
            <a:ext cx="8388423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latin typeface="Calibri" pitchFamily="34" charset="0"/>
                <a:cs typeface="Calibri" pitchFamily="34" charset="0"/>
              </a:rPr>
              <a:t>Objetivo: 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Obtener información biológica y ecológica detallada del quetzal 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(</a:t>
            </a:r>
            <a:r>
              <a:rPr lang="es-MX" sz="2000" i="1" dirty="0" err="1">
                <a:latin typeface="Calibri" pitchFamily="34" charset="0"/>
                <a:cs typeface="Calibri" pitchFamily="34" charset="0"/>
              </a:rPr>
              <a:t>Pharomachrus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MX" sz="2000" i="1" dirty="0" err="1">
                <a:latin typeface="Calibri" pitchFamily="34" charset="0"/>
                <a:cs typeface="Calibri" pitchFamily="34" charset="0"/>
              </a:rPr>
              <a:t>mocinno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), pavón 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(</a:t>
            </a:r>
            <a:r>
              <a:rPr lang="es-MX" sz="2000" i="1" dirty="0" err="1">
                <a:latin typeface="Calibri" pitchFamily="34" charset="0"/>
                <a:cs typeface="Calibri" pitchFamily="34" charset="0"/>
              </a:rPr>
              <a:t>Oreophasis</a:t>
            </a:r>
            <a:r>
              <a:rPr lang="es-MX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MX" sz="2000" i="1" dirty="0" err="1">
                <a:latin typeface="Calibri" pitchFamily="34" charset="0"/>
                <a:cs typeface="Calibri" pitchFamily="34" charset="0"/>
              </a:rPr>
              <a:t>derbianus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), pajuil 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(</a:t>
            </a:r>
            <a:r>
              <a:rPr lang="es-MX" sz="2000" i="1" dirty="0" err="1">
                <a:latin typeface="Calibri" pitchFamily="34" charset="0"/>
                <a:cs typeface="Calibri" pitchFamily="34" charset="0"/>
              </a:rPr>
              <a:t>Penelopina</a:t>
            </a:r>
            <a:r>
              <a:rPr lang="es-MX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MX" sz="2000" i="1" dirty="0" err="1">
                <a:latin typeface="Calibri" pitchFamily="34" charset="0"/>
                <a:cs typeface="Calibri" pitchFamily="34" charset="0"/>
              </a:rPr>
              <a:t>nigra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jaguar (</a:t>
            </a:r>
            <a:r>
              <a:rPr lang="es-MX" sz="2000" i="1" dirty="0" err="1">
                <a:latin typeface="Calibri" pitchFamily="34" charset="0"/>
                <a:cs typeface="Calibri" pitchFamily="34" charset="0"/>
              </a:rPr>
              <a:t>Panthera</a:t>
            </a:r>
            <a:r>
              <a:rPr lang="es-MX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MX" sz="2000" i="1" dirty="0" err="1">
                <a:latin typeface="Calibri" pitchFamily="34" charset="0"/>
                <a:cs typeface="Calibri" pitchFamily="34" charset="0"/>
              </a:rPr>
              <a:t>onca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), puma (</a:t>
            </a:r>
            <a:r>
              <a:rPr lang="es-MX" sz="2000" i="1" dirty="0">
                <a:latin typeface="Calibri" pitchFamily="34" charset="0"/>
                <a:cs typeface="Calibri" pitchFamily="34" charset="0"/>
              </a:rPr>
              <a:t>Puma </a:t>
            </a:r>
            <a:r>
              <a:rPr lang="es-MX" sz="2000" i="1" dirty="0" err="1">
                <a:latin typeface="Calibri" pitchFamily="34" charset="0"/>
                <a:cs typeface="Calibri" pitchFamily="34" charset="0"/>
              </a:rPr>
              <a:t>concolor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), mono araña (</a:t>
            </a:r>
            <a:r>
              <a:rPr lang="es-MX" sz="2000" i="1" dirty="0">
                <a:latin typeface="Calibri" pitchFamily="34" charset="0"/>
                <a:cs typeface="Calibri" pitchFamily="34" charset="0"/>
              </a:rPr>
              <a:t>Ateles </a:t>
            </a:r>
            <a:r>
              <a:rPr lang="es-MX" sz="2000" i="1" dirty="0" err="1">
                <a:latin typeface="Calibri" pitchFamily="34" charset="0"/>
                <a:cs typeface="Calibri" pitchFamily="34" charset="0"/>
              </a:rPr>
              <a:t>geoffroyi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) y tapir (</a:t>
            </a:r>
            <a:r>
              <a:rPr lang="es-MX" sz="2000" i="1" dirty="0" err="1">
                <a:latin typeface="Calibri" pitchFamily="34" charset="0"/>
                <a:cs typeface="Calibri" pitchFamily="34" charset="0"/>
              </a:rPr>
              <a:t>Tapirus</a:t>
            </a:r>
            <a:r>
              <a:rPr lang="es-MX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MX" sz="2000" i="1" dirty="0" err="1">
                <a:latin typeface="Calibri" pitchFamily="34" charset="0"/>
                <a:cs typeface="Calibri" pitchFamily="34" charset="0"/>
              </a:rPr>
              <a:t>bairdii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), 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especies amenazadas y en peligro de extinción de los bosques de niebla en Chiapas.</a:t>
            </a:r>
            <a:endParaRPr lang="es-MX" sz="2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144017" y="1550803"/>
            <a:ext cx="8532439" cy="5196554"/>
            <a:chOff x="323528" y="1268760"/>
            <a:chExt cx="8243200" cy="5196554"/>
          </a:xfrm>
        </p:grpSpPr>
        <p:grpSp>
          <p:nvGrpSpPr>
            <p:cNvPr id="19" name="18 Grupo"/>
            <p:cNvGrpSpPr/>
            <p:nvPr/>
          </p:nvGrpSpPr>
          <p:grpSpPr>
            <a:xfrm>
              <a:off x="323528" y="1268760"/>
              <a:ext cx="8243200" cy="5196553"/>
              <a:chOff x="937311" y="1569565"/>
              <a:chExt cx="8099185" cy="4952274"/>
            </a:xfrm>
          </p:grpSpPr>
          <p:pic>
            <p:nvPicPr>
              <p:cNvPr id="22" name="Picture 3" descr="C:\Users\Personal\Desktop\Fotos\1557510_688421847869560_1189853254_n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1022" y="1569565"/>
                <a:ext cx="2042736" cy="1657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C:\Users\Personal\Desktop\Fotos\1625475_663477457026822_1984253811_n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7942" y="4882546"/>
                <a:ext cx="2022687" cy="1639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8" descr="C:\Users\Personal\Documents\Universidad Autonoma Agraria Antonio Narro\AgroBiologia\Prac. Profesionales\Reserva de la Biosfera el Triunfo\DSC02996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37" t="22700" r="17895" b="6316"/>
              <a:stretch/>
            </p:blipFill>
            <p:spPr bwMode="auto">
              <a:xfrm>
                <a:off x="4951022" y="3227499"/>
                <a:ext cx="2042736" cy="16550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7" descr="C:\Users\Personal\Documents\Universidad Autonoma Agraria Antonio Narro\AgroBiologia\Prac. Profesionales\Reserva de la Biosfera el Triunfo\542677_4166893893914_1294730913_n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3759" y="1569565"/>
                <a:ext cx="2042737" cy="1657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1" descr="C:\Users\Personal\Documents\Universidad Autonoma Agraria Antonio Narro\AgroBiologia\Prac. Profesionales\Reserva de la Biosfera el Triunfo\5995_4158735289954_468836037_n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6873" y="3205969"/>
                <a:ext cx="2014150" cy="167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2" descr="C:\Users\Personal\Desktop\Fotos\1978655_10201315787039952_440880883_n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79" t="5337" r="27163" b="5842"/>
              <a:stretch/>
            </p:blipFill>
            <p:spPr bwMode="auto">
              <a:xfrm>
                <a:off x="2936873" y="1569565"/>
                <a:ext cx="2012720" cy="16561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C:\Users\Personal\Desktop\Fotos\221642_284834164982599_432141249_n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2" t="5746"/>
              <a:stretch/>
            </p:blipFill>
            <p:spPr bwMode="auto">
              <a:xfrm>
                <a:off x="6993758" y="3227498"/>
                <a:ext cx="2042737" cy="16550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C:\Users\Personal\Documents\Universidad Autonoma Agraria Antonio Narro\AgroBiologia\Prac. Profesionales\Reserva de la Biosfera el Triunfo\DSC02400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311" y="4882547"/>
                <a:ext cx="2000631" cy="1639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2" descr="http://www.oikos.unam.mx/LECT/images/phocagallery/thumbs/phoca_thumb_l_puma%20iv.jpg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85" t="41440" r="34141" b="1"/>
              <a:stretch/>
            </p:blipFill>
            <p:spPr bwMode="auto">
              <a:xfrm>
                <a:off x="937311" y="3225749"/>
                <a:ext cx="2000631" cy="165679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3" descr="C:\Users\Personal\Documents\Universidad Autonoma Agraria Antonio Narro\AgroBiologia\Prac. Profesionales\Reserva de la Biosfera el Triunfo\DSC02390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3759" y="4882546"/>
                <a:ext cx="2042737" cy="1639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" name="Picture 2" descr="https://scontent-a-dfw.xx.fbcdn.net/hphotos-xpa1/t1.0-9/1619349_10201006028576184_4696554_n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6" t="6762" r="16710" b="20439"/>
            <a:stretch/>
          </p:blipFill>
          <p:spPr bwMode="auto">
            <a:xfrm>
              <a:off x="324616" y="1268760"/>
              <a:ext cx="2035117" cy="173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Personal\Desktop\Fotos\1959344_10201317812650591_95031926_n.jp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89" r="27636" b="15268"/>
            <a:stretch/>
          </p:blipFill>
          <p:spPr bwMode="auto">
            <a:xfrm>
              <a:off x="4407154" y="4745160"/>
              <a:ext cx="2080513" cy="1720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304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258614"/>
            <a:ext cx="8640960" cy="11541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300" b="1" dirty="0" smtClean="0">
                <a:latin typeface="Calibri" pitchFamily="34" charset="0"/>
                <a:cs typeface="Calibri" pitchFamily="34" charset="0"/>
              </a:rPr>
              <a:t>Monitoreo </a:t>
            </a:r>
            <a:r>
              <a:rPr lang="es-MX" sz="2300" b="1" dirty="0" err="1" smtClean="0">
                <a:latin typeface="Calibri" pitchFamily="34" charset="0"/>
                <a:cs typeface="Calibri" pitchFamily="34" charset="0"/>
              </a:rPr>
              <a:t>avifaunístico</a:t>
            </a:r>
            <a:r>
              <a:rPr lang="es-MX" sz="2300" b="1" dirty="0" smtClean="0">
                <a:latin typeface="Calibri" pitchFamily="34" charset="0"/>
                <a:cs typeface="Calibri" pitchFamily="34" charset="0"/>
              </a:rPr>
              <a:t> para el estudio de </a:t>
            </a:r>
            <a:r>
              <a:rPr lang="es-MX" sz="2300" b="1" dirty="0" err="1" smtClean="0">
                <a:latin typeface="Calibri" pitchFamily="34" charset="0"/>
                <a:cs typeface="Calibri" pitchFamily="34" charset="0"/>
              </a:rPr>
              <a:t>Aviturismo</a:t>
            </a:r>
            <a:r>
              <a:rPr lang="es-MX" sz="2300" b="1" dirty="0" smtClean="0">
                <a:latin typeface="Calibri" pitchFamily="34" charset="0"/>
                <a:cs typeface="Calibri" pitchFamily="34" charset="0"/>
              </a:rPr>
              <a:t> como una alternativa de conservación de un humedal costero en Chiapas, sitio RAMSAR.</a:t>
            </a:r>
            <a:endParaRPr lang="es-MX" sz="2300" dirty="0" smtClean="0"/>
          </a:p>
        </p:txBody>
      </p:sp>
      <p:sp>
        <p:nvSpPr>
          <p:cNvPr id="22" name="21 Rectángulo"/>
          <p:cNvSpPr/>
          <p:nvPr/>
        </p:nvSpPr>
        <p:spPr>
          <a:xfrm>
            <a:off x="323528" y="2210088"/>
            <a:ext cx="8149581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b="1" dirty="0" smtClean="0">
                <a:latin typeface="Calibri" pitchFamily="34" charset="0"/>
                <a:cs typeface="Calibri" pitchFamily="34" charset="0"/>
              </a:rPr>
              <a:t>Objetivo: 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Estimar la diversidad de 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aves en 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 tres 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sitios potenciales para el </a:t>
            </a:r>
            <a:r>
              <a:rPr lang="es-MX" sz="2000" dirty="0" err="1">
                <a:latin typeface="Calibri" pitchFamily="34" charset="0"/>
                <a:cs typeface="Calibri" pitchFamily="34" charset="0"/>
              </a:rPr>
              <a:t>aviturismo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 (duna costera, laguna y estero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).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Así también registrar los encuentros con el loro nuca amarilla (</a:t>
            </a:r>
            <a:r>
              <a:rPr lang="es-MX" sz="2000" i="1" dirty="0" smtClean="0">
                <a:latin typeface="Calibri" pitchFamily="34" charset="0"/>
                <a:cs typeface="Calibri" pitchFamily="34" charset="0"/>
              </a:rPr>
              <a:t>Amazona </a:t>
            </a:r>
            <a:r>
              <a:rPr lang="es-MX" sz="2000" i="1" dirty="0" err="1" smtClean="0">
                <a:latin typeface="Calibri" pitchFamily="34" charset="0"/>
                <a:cs typeface="Calibri" pitchFamily="34" charset="0"/>
              </a:rPr>
              <a:t>auropalliata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) especie en peligro de extinción y especies migratorias, pelicano blanco (</a:t>
            </a:r>
            <a:r>
              <a:rPr lang="es-MX" sz="2000" i="1" dirty="0" err="1" smtClean="0">
                <a:latin typeface="Calibri" pitchFamily="34" charset="0"/>
                <a:cs typeface="Calibri" pitchFamily="34" charset="0"/>
              </a:rPr>
              <a:t>Pelecanus</a:t>
            </a:r>
            <a:r>
              <a:rPr lang="es-MX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MX" sz="2000" i="1" dirty="0" err="1" smtClean="0">
                <a:latin typeface="Calibri" pitchFamily="34" charset="0"/>
                <a:cs typeface="Calibri" pitchFamily="34" charset="0"/>
              </a:rPr>
              <a:t>erythrorhynchos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), espátula rosada (</a:t>
            </a:r>
            <a:r>
              <a:rPr lang="es-MX" sz="2000" i="1" dirty="0" smtClean="0">
                <a:latin typeface="Calibri" pitchFamily="34" charset="0"/>
                <a:cs typeface="Calibri" pitchFamily="34" charset="0"/>
              </a:rPr>
              <a:t>Platalea </a:t>
            </a:r>
            <a:r>
              <a:rPr lang="es-MX" sz="2000" i="1" dirty="0" err="1" smtClean="0">
                <a:latin typeface="Calibri" pitchFamily="34" charset="0"/>
                <a:cs typeface="Calibri" pitchFamily="34" charset="0"/>
              </a:rPr>
              <a:t>ajaja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) y la garceta azul (</a:t>
            </a:r>
            <a:r>
              <a:rPr lang="es-MX" sz="2000" i="1" dirty="0" err="1" smtClean="0">
                <a:latin typeface="Calibri" pitchFamily="34" charset="0"/>
                <a:cs typeface="Calibri" pitchFamily="34" charset="0"/>
              </a:rPr>
              <a:t>Egretta</a:t>
            </a:r>
            <a:r>
              <a:rPr lang="es-MX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MX" sz="2000" i="1" dirty="0" err="1" smtClean="0">
                <a:latin typeface="Calibri" pitchFamily="34" charset="0"/>
                <a:cs typeface="Calibri" pitchFamily="34" charset="0"/>
              </a:rPr>
              <a:t>caerulea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). </a:t>
            </a:r>
          </a:p>
        </p:txBody>
      </p:sp>
      <p:grpSp>
        <p:nvGrpSpPr>
          <p:cNvPr id="23" name="22 Grupo"/>
          <p:cNvGrpSpPr/>
          <p:nvPr/>
        </p:nvGrpSpPr>
        <p:grpSpPr>
          <a:xfrm>
            <a:off x="251520" y="1556792"/>
            <a:ext cx="8345953" cy="5219855"/>
            <a:chOff x="35496" y="1442195"/>
            <a:chExt cx="8345953" cy="5299173"/>
          </a:xfrm>
        </p:grpSpPr>
        <p:sp>
          <p:nvSpPr>
            <p:cNvPr id="24" name="23 Rectángulo"/>
            <p:cNvSpPr/>
            <p:nvPr/>
          </p:nvSpPr>
          <p:spPr>
            <a:xfrm>
              <a:off x="35496" y="1442195"/>
              <a:ext cx="8345953" cy="529917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grpSp>
          <p:nvGrpSpPr>
            <p:cNvPr id="25" name="24 Grupo"/>
            <p:cNvGrpSpPr/>
            <p:nvPr/>
          </p:nvGrpSpPr>
          <p:grpSpPr>
            <a:xfrm>
              <a:off x="115104" y="1519420"/>
              <a:ext cx="8180387" cy="5085262"/>
              <a:chOff x="273070" y="1927652"/>
              <a:chExt cx="8180387" cy="4060164"/>
            </a:xfrm>
          </p:grpSpPr>
          <p:pic>
            <p:nvPicPr>
              <p:cNvPr id="26" name="Picture 2" descr="C:\Users\Personal\Documents\Universidad Autonoma Agraria Antonio Narro\AgroBiologia\Prac. Profesionales\Centro Ecoturistico el Madresal\DSC00287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8530" y="1929323"/>
                <a:ext cx="1645718" cy="13556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3" descr="C:\Users\Personal\Documents\Universidad Autonoma Agraria Antonio Narro\AgroBiologia\Prac. Profesionales\Centro Ecoturistico el Madresal\DSC0263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1929323"/>
                <a:ext cx="1649208" cy="1355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4" descr="C:\Users\Personal\Documents\Universidad Autonoma Agraria Antonio Narro\AgroBiologia\Prac. Profesionales\Centro Ecoturistico el Madresal\DSC02641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43"/>
              <a:stretch/>
            </p:blipFill>
            <p:spPr bwMode="auto">
              <a:xfrm>
                <a:off x="1876546" y="4627838"/>
                <a:ext cx="1649897" cy="1355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" descr="C:\Users\Personal\Documents\Universidad Autonoma Agraria Antonio Narro\AgroBiologia\Prac. Profesionales\Centro Ecoturistico el Madresal\DSC03200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194"/>
              <a:stretch/>
            </p:blipFill>
            <p:spPr bwMode="auto">
              <a:xfrm>
                <a:off x="3512812" y="3286655"/>
                <a:ext cx="1645718" cy="13381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C:\Users\Personal\Documents\Universidad Autonoma Agraria Antonio Narro\AgroBiologia\Prac. Profesionales\Centro Ecoturistico el Madresal\DSC03175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3284984"/>
                <a:ext cx="1649209" cy="13556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C:\Users\Personal\Documents\Universidad Autonoma Agraria Antonio Narro\AgroBiologia\Prac. Profesionales\Centro Ecoturistico el Madresal\DSC02746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806" t="43871" r="24839"/>
              <a:stretch/>
            </p:blipFill>
            <p:spPr bwMode="auto">
              <a:xfrm>
                <a:off x="273071" y="1927652"/>
                <a:ext cx="1607653" cy="1372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5" descr="C:\Users\Personal\Documents\Universidad Autonoma Agraria Antonio Narro\AgroBiologia\Prac. Profesionales\Centro Ecoturistico el Madresal\DSC02905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50" t="39667" b="12667"/>
              <a:stretch/>
            </p:blipFill>
            <p:spPr bwMode="auto">
              <a:xfrm>
                <a:off x="5158530" y="3284985"/>
                <a:ext cx="1645718" cy="1355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4" descr="https://scontent-a-lax.xx.fbcdn.net/hphotos-xaf1/t1.0-9/536376_419271658104969_1780614306_n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0725" y="1929322"/>
                <a:ext cx="1632087" cy="1357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8" descr="https://fbcdn-sphotos-g-a.akamaihd.net/hphotos-ak-xpa1/t1.0-9/560093_419271714771630_1678982806_n.jpg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43" t="21908" r="37956" b="20597"/>
              <a:stretch/>
            </p:blipFill>
            <p:spPr bwMode="auto">
              <a:xfrm>
                <a:off x="3512812" y="4623094"/>
                <a:ext cx="1645718" cy="13604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10" descr="https://fbcdn-sphotos-d-a.akamaihd.net/hphotos-ak-xfa1/t1.0-9/405933_318097181555751_358399113_n.jp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03" t="16649" r="33906" b="10590"/>
              <a:stretch/>
            </p:blipFill>
            <p:spPr bwMode="auto">
              <a:xfrm>
                <a:off x="6804248" y="4632154"/>
                <a:ext cx="1649207" cy="13556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10" descr="https://scontent-b-lax.xx.fbcdn.net/hphotos-xfp1/t1.0-9/10174882_10152380115057147_2127773748433886461_n.jp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66" t="29436" r="5633"/>
              <a:stretch/>
            </p:blipFill>
            <p:spPr bwMode="auto">
              <a:xfrm>
                <a:off x="1876547" y="3286654"/>
                <a:ext cx="1636266" cy="13411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https://fbcdn-sphotos-g-a.akamaihd.net/hphotos-ak-xap1/t1.0-9/1014115_10152293353117147_1027196330_n.jpg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43" t="17199" r="17614" b="16718"/>
              <a:stretch/>
            </p:blipFill>
            <p:spPr bwMode="auto">
              <a:xfrm>
                <a:off x="3512812" y="1929323"/>
                <a:ext cx="1645718" cy="1357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3" descr="C:\Users\Personal\Documents\Universidad Autonoma Agraria Antonio Narro\AgroBiologia\Prac. Profesionales\Centro Ecoturistico el Madresal\DSC03293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251" y="3286655"/>
                <a:ext cx="1603474" cy="13381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4" descr="http://ibc.lynxeds.com/files/pictures/Platalea_ajaja_1.jpg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5" t="8140" r="6563" b="6841"/>
              <a:stretch/>
            </p:blipFill>
            <p:spPr bwMode="auto">
              <a:xfrm>
                <a:off x="273070" y="4623094"/>
                <a:ext cx="1603475" cy="13604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6" descr="https://fbcdn-sphotos-f-a.akamaihd.net/hphotos-ak-xfp1/t1.0-9/1780660_10152293403222147_1231004301_n.jpg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170" t="31625" r="8031" b="24779"/>
              <a:stretch/>
            </p:blipFill>
            <p:spPr bwMode="auto">
              <a:xfrm>
                <a:off x="5142572" y="4627838"/>
                <a:ext cx="1661675" cy="1355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328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188640"/>
            <a:ext cx="8640960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500" b="1" dirty="0" smtClean="0">
                <a:latin typeface="Calibri" pitchFamily="34" charset="0"/>
                <a:cs typeface="Calibri" pitchFamily="34" charset="0"/>
              </a:rPr>
              <a:t>Muestreo de </a:t>
            </a:r>
            <a:r>
              <a:rPr lang="es-MX" sz="2500" b="1" i="1" dirty="0" err="1" smtClean="0">
                <a:latin typeface="Calibri" pitchFamily="34" charset="0"/>
                <a:cs typeface="Calibri" pitchFamily="34" charset="0"/>
              </a:rPr>
              <a:t>Glaudicium</a:t>
            </a:r>
            <a:r>
              <a:rPr lang="es-MX" sz="25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MX" sz="2500" b="1" i="1" dirty="0" err="1" smtClean="0">
                <a:latin typeface="Calibri" pitchFamily="34" charset="0"/>
                <a:cs typeface="Calibri" pitchFamily="34" charset="0"/>
              </a:rPr>
              <a:t>brasilianum</a:t>
            </a:r>
            <a:r>
              <a:rPr lang="es-MX" sz="25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MX" sz="2500" b="1" dirty="0" smtClean="0">
                <a:latin typeface="Calibri" pitchFamily="34" charset="0"/>
                <a:cs typeface="Calibri" pitchFamily="34" charset="0"/>
              </a:rPr>
              <a:t>para la cuantificación de DDT y sus efectos </a:t>
            </a:r>
            <a:r>
              <a:rPr lang="es-MX" sz="2500" b="1" dirty="0" err="1" smtClean="0">
                <a:latin typeface="Calibri" pitchFamily="34" charset="0"/>
                <a:cs typeface="Calibri" pitchFamily="34" charset="0"/>
              </a:rPr>
              <a:t>genotóxicos</a:t>
            </a:r>
            <a:r>
              <a:rPr lang="es-MX" sz="2500" b="1" dirty="0" smtClean="0">
                <a:latin typeface="Calibri" pitchFamily="34" charset="0"/>
                <a:cs typeface="Calibri" pitchFamily="34" charset="0"/>
              </a:rPr>
              <a:t> en el ANP Cerro el Sonsonate. </a:t>
            </a:r>
            <a:endParaRPr lang="es-MX" sz="2800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251520" y="2229832"/>
            <a:ext cx="8304384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b="1" dirty="0" smtClean="0">
                <a:latin typeface="Calibri" pitchFamily="34" charset="0"/>
                <a:cs typeface="Calibri" pitchFamily="34" charset="0"/>
              </a:rPr>
              <a:t>Objetivo: 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C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uantificar 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las concentraciones de 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DDT 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en sangre 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en  el tecolote </a:t>
            </a:r>
            <a:r>
              <a:rPr lang="es-MX" sz="2000" dirty="0" err="1" smtClean="0">
                <a:latin typeface="Calibri" pitchFamily="34" charset="0"/>
                <a:cs typeface="Calibri" pitchFamily="34" charset="0"/>
              </a:rPr>
              <a:t>bajeño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(</a:t>
            </a:r>
            <a:r>
              <a:rPr lang="es-MX" sz="2000" i="1" dirty="0" err="1">
                <a:latin typeface="Calibri" pitchFamily="34" charset="0"/>
                <a:cs typeface="Calibri" pitchFamily="34" charset="0"/>
              </a:rPr>
              <a:t>Glaucidium</a:t>
            </a:r>
            <a:r>
              <a:rPr lang="es-MX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MX" sz="2000" i="1" dirty="0" err="1">
                <a:latin typeface="Calibri" pitchFamily="34" charset="0"/>
                <a:cs typeface="Calibri" pitchFamily="34" charset="0"/>
              </a:rPr>
              <a:t>brasilianum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), en el Cerro 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el Sonsonate</a:t>
            </a:r>
            <a:r>
              <a:rPr lang="es-MX" sz="2000" dirty="0">
                <a:latin typeface="Calibri" pitchFamily="34" charset="0"/>
                <a:cs typeface="Calibri" pitchFamily="34" charset="0"/>
              </a:rPr>
              <a:t>. Así también, comparar las concentraciones de DDT entre sexos, edad, peso y 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tamaño, además de evaluar las posibles implicaciones de la presencia de este </a:t>
            </a:r>
            <a:r>
              <a:rPr lang="es-MX" sz="2000" dirty="0" err="1" smtClean="0">
                <a:latin typeface="Calibri" pitchFamily="34" charset="0"/>
                <a:cs typeface="Calibri" pitchFamily="34" charset="0"/>
              </a:rPr>
              <a:t>organoclorado</a:t>
            </a:r>
            <a:r>
              <a:rPr lang="es-MX" sz="2000" dirty="0" smtClean="0">
                <a:latin typeface="Calibri" pitchFamily="34" charset="0"/>
                <a:cs typeface="Calibri" pitchFamily="34" charset="0"/>
              </a:rPr>
              <a:t> sobre la especie.</a:t>
            </a:r>
            <a:endParaRPr lang="es-MX" sz="2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180743" y="1268760"/>
            <a:ext cx="8495713" cy="5517232"/>
            <a:chOff x="539552" y="1270450"/>
            <a:chExt cx="8424936" cy="5517232"/>
          </a:xfrm>
        </p:grpSpPr>
        <p:sp>
          <p:nvSpPr>
            <p:cNvPr id="19" name="18 Rectángulo"/>
            <p:cNvSpPr/>
            <p:nvPr/>
          </p:nvSpPr>
          <p:spPr>
            <a:xfrm>
              <a:off x="539552" y="1270450"/>
              <a:ext cx="8424936" cy="55172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n w="28575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20" name="19 Grupo"/>
            <p:cNvGrpSpPr/>
            <p:nvPr/>
          </p:nvGrpSpPr>
          <p:grpSpPr>
            <a:xfrm>
              <a:off x="611560" y="1373362"/>
              <a:ext cx="8280920" cy="5368006"/>
              <a:chOff x="251520" y="1865882"/>
              <a:chExt cx="8280920" cy="4626796"/>
            </a:xfrm>
          </p:grpSpPr>
          <p:pic>
            <p:nvPicPr>
              <p:cNvPr id="21" name="Picture 2" descr="C:\Users\Personal\Documents\Universidad Autonoma Agraria Antonio Narro\AgroBiologia\Prac. Profesionales\Cerro el Sonsonate\DSCN1219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865882"/>
                <a:ext cx="1742400" cy="15482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C:\Users\Personal\Desktop\Fotos\10009300_10203547131138944_788163434_n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193" b="11067"/>
              <a:stretch/>
            </p:blipFill>
            <p:spPr bwMode="auto">
              <a:xfrm>
                <a:off x="3637976" y="4950456"/>
                <a:ext cx="1619455" cy="1542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3" descr="C:\Users\Personal\Desktop\Fotos\1964870_10203547159059642_404490625_n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3418600"/>
                <a:ext cx="1742400" cy="15372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C:\Users\Personal\Documents\Universidad Autonoma Agraria Antonio Narro\AgroBiologia\Prac. Profesionales\Cerro el Sonsonate\DSCN1248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696" b="7892"/>
              <a:stretch/>
            </p:blipFill>
            <p:spPr bwMode="auto">
              <a:xfrm>
                <a:off x="6891220" y="1865882"/>
                <a:ext cx="1641220" cy="2302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5" descr="C:\Users\Personal\Documents\Universidad Autonoma Agraria Antonio Narro\AgroBiologia\Prac. Profesionales\Cerro el Sonsonate\DSC02797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171"/>
              <a:stretch/>
            </p:blipFill>
            <p:spPr bwMode="auto">
              <a:xfrm>
                <a:off x="3627708" y="3393710"/>
                <a:ext cx="1635746" cy="1562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6" descr="C:\Users\Personal\Documents\Universidad Autonoma Agraria Antonio Narro\AgroBiologia\Prac. Profesionales\Cerro el Sonsonate\DSCN1321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1220" y="4168258"/>
                <a:ext cx="1641220" cy="23165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7" descr="C:\Users\Personal\Documents\Universidad Autonoma Agraria Antonio Narro\AgroBiologia\Prac. Profesionales\Cerro el Sonsonate\DSCN1163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433" y="1865882"/>
                <a:ext cx="1633737" cy="1539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8" descr="C:\Users\Personal\Documents\Universidad Autonoma Agraria Antonio Narro\AgroBiologia\Prac. Profesionales\Cerro el Sonsonate\DSCN1281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1686" y="1865882"/>
                <a:ext cx="1635746" cy="1544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9" descr="C:\Users\Personal\Documents\Universidad Autonoma Agraria Antonio Narro\AgroBiologia\Prac. Profesionales\Cerro el Sonsonate\DSCN1296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3921" y="1865882"/>
                <a:ext cx="1644056" cy="23163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0" descr="C:\Users\Personal\Documents\Universidad Autonoma Agraria Antonio Narro\AgroBiologia\Prac. Profesionales\Cerro el Sonsonate\DSCN1287.JP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57" t="24605"/>
              <a:stretch/>
            </p:blipFill>
            <p:spPr bwMode="auto">
              <a:xfrm>
                <a:off x="5257429" y="3391763"/>
                <a:ext cx="1633739" cy="1552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1" descr="C:\Users\Personal\Documents\Universidad Autonoma Agraria Antonio Narro\AgroBiologia\Prac. Profesionales\Cerro el Sonsonate\DSCN1132.JP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535"/>
              <a:stretch/>
            </p:blipFill>
            <p:spPr bwMode="auto">
              <a:xfrm>
                <a:off x="1993920" y="4175028"/>
                <a:ext cx="1644056" cy="2309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3" descr="C:\Users\Personal\Desktop\Fotos\10002980_10203546691447952_1364911473_n.jpg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122"/>
              <a:stretch/>
            </p:blipFill>
            <p:spPr bwMode="auto">
              <a:xfrm>
                <a:off x="5257430" y="4944750"/>
                <a:ext cx="1633739" cy="15400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C:\Users\Personal\Desktop\Fotos\1959556_10203546692687983_1563588535_n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4950456"/>
                <a:ext cx="1742400" cy="15343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7" name="36 Grupo"/>
          <p:cNvGrpSpPr/>
          <p:nvPr/>
        </p:nvGrpSpPr>
        <p:grpSpPr>
          <a:xfrm>
            <a:off x="3628" y="8584"/>
            <a:ext cx="9140371" cy="6849416"/>
            <a:chOff x="3628" y="8584"/>
            <a:chExt cx="9140371" cy="6849416"/>
          </a:xfrm>
        </p:grpSpPr>
        <p:sp>
          <p:nvSpPr>
            <p:cNvPr id="38" name="37 Rectángulo"/>
            <p:cNvSpPr/>
            <p:nvPr/>
          </p:nvSpPr>
          <p:spPr>
            <a:xfrm>
              <a:off x="3628" y="8584"/>
              <a:ext cx="9140371" cy="6849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539552" y="1070441"/>
              <a:ext cx="8064896" cy="466281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es-MX" sz="27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Taller Camino al Conocimiento Científico, con temas sobre vida animal y cuidado del medio ambiente.</a:t>
              </a:r>
            </a:p>
            <a:p>
              <a:pPr algn="just"/>
              <a:endParaRPr lang="es-MX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just"/>
              <a:r>
                <a:rPr lang="es-MX" sz="27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Manejo de programas para la evaluación de Fauna silvestre.</a:t>
              </a:r>
            </a:p>
            <a:p>
              <a:pPr algn="just"/>
              <a:endParaRPr lang="es-MX" sz="2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just"/>
              <a:r>
                <a:rPr lang="es-MX" sz="27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Elaboración de bases de datos.</a:t>
              </a:r>
            </a:p>
            <a:p>
              <a:pPr algn="just"/>
              <a:endParaRPr lang="es-MX" sz="2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  <a:p>
              <a:pPr algn="just"/>
              <a:r>
                <a:rPr lang="es-MX" sz="27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Salida a la Sima de las Cotorras (Centro </a:t>
              </a:r>
              <a:r>
                <a:rPr lang="es-MX" sz="2700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Ecoturístico</a:t>
              </a:r>
              <a:r>
                <a:rPr lang="es-MX" sz="27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) para el conteo de individuos del perico verde (</a:t>
              </a:r>
              <a:r>
                <a:rPr lang="es-MX" sz="2700" i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Aratinga</a:t>
              </a:r>
              <a:r>
                <a:rPr lang="es-MX" sz="2700" i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s-MX" sz="2700" i="1" dirty="0" err="1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holochlora</a:t>
              </a:r>
              <a:r>
                <a:rPr lang="es-MX" sz="27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). </a:t>
              </a:r>
              <a:endParaRPr lang="es-MX" sz="2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23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/>
          <a:stretch/>
        </p:blipFill>
        <p:spPr bwMode="auto">
          <a:xfrm>
            <a:off x="3818676" y="4437112"/>
            <a:ext cx="3705652" cy="239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Nube"/>
          <p:cNvSpPr/>
          <p:nvPr/>
        </p:nvSpPr>
        <p:spPr>
          <a:xfrm>
            <a:off x="107504" y="2348880"/>
            <a:ext cx="3614450" cy="28269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Desarrollé aptitudes necesarias en el </a:t>
            </a:r>
            <a:r>
              <a:rPr lang="es-MX" dirty="0">
                <a:solidFill>
                  <a:schemeClr val="tx1"/>
                </a:solidFill>
              </a:rPr>
              <a:t>ámbito laboral con </a:t>
            </a:r>
            <a:r>
              <a:rPr lang="es-MX" dirty="0" smtClean="0">
                <a:solidFill>
                  <a:schemeClr val="tx1"/>
                </a:solidFill>
              </a:rPr>
              <a:t>estudios de Fauna Silvestre.</a:t>
            </a:r>
          </a:p>
        </p:txBody>
      </p:sp>
      <p:sp>
        <p:nvSpPr>
          <p:cNvPr id="13" name="12 Nube"/>
          <p:cNvSpPr/>
          <p:nvPr/>
        </p:nvSpPr>
        <p:spPr>
          <a:xfrm>
            <a:off x="2483768" y="81995"/>
            <a:ext cx="3240360" cy="2482909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Para los interesados que desean formarse en este perfil, ECOSUR es un lugar idóneo.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4" name="13 Nube"/>
          <p:cNvSpPr/>
          <p:nvPr/>
        </p:nvSpPr>
        <p:spPr>
          <a:xfrm>
            <a:off x="5364088" y="1215349"/>
            <a:ext cx="3384376" cy="2717707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    </a:t>
            </a:r>
          </a:p>
          <a:p>
            <a:pPr algn="ctr"/>
            <a:r>
              <a:rPr lang="es-MX" sz="1700" dirty="0" smtClean="0">
                <a:solidFill>
                  <a:schemeClr val="tx1"/>
                </a:solidFill>
              </a:rPr>
              <a:t>Una forma para que el aprendizaje sea más sólido, es el trabajo en campo, el cual algunas materias lo requieren.</a:t>
            </a:r>
            <a:endParaRPr lang="es-MX" dirty="0" smtClean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30340">
            <a:off x="3295099" y="4395311"/>
            <a:ext cx="739552" cy="57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7980">
            <a:off x="4233533" y="2692842"/>
            <a:ext cx="831368" cy="157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4687">
            <a:off x="5557054" y="3778676"/>
            <a:ext cx="746612" cy="65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27 Grupo"/>
          <p:cNvGrpSpPr/>
          <p:nvPr/>
        </p:nvGrpSpPr>
        <p:grpSpPr>
          <a:xfrm>
            <a:off x="0" y="-27384"/>
            <a:ext cx="9144000" cy="6885384"/>
            <a:chOff x="-5833551" y="-6936030"/>
            <a:chExt cx="9396536" cy="13873128"/>
          </a:xfrm>
        </p:grpSpPr>
        <p:pic>
          <p:nvPicPr>
            <p:cNvPr id="29" name="Picture 15" descr="C:\Users\Personal\Desktop\Fotos\1623791_10203307959479802_1604526694_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833551" y="-6936030"/>
              <a:ext cx="9396536" cy="13873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29 CuadroTexto"/>
            <p:cNvSpPr txBox="1"/>
            <p:nvPr/>
          </p:nvSpPr>
          <p:spPr>
            <a:xfrm>
              <a:off x="-4328595" y="-1458435"/>
              <a:ext cx="6879524" cy="1631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0" b="1" dirty="0" smtClean="0">
                  <a:latin typeface="Calibri" pitchFamily="34" charset="0"/>
                  <a:cs typeface="Calibri" pitchFamily="34" charset="0"/>
                </a:rPr>
                <a:t>¡GRACIAS!</a:t>
              </a:r>
              <a:endParaRPr lang="es-MX" sz="10000" b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1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2017</TotalTime>
  <Words>436</Words>
  <Application>Microsoft Office PowerPoint</Application>
  <PresentationFormat>Presentación en pantalla (4:3)</PresentationFormat>
  <Paragraphs>48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Mirador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Agraria Antonio Narro  Procedencia: El Colegio de la Frontera Sur (ECOSUR) unidad San Cristóbal Chiapas  Jenry Alexander Bartolomé Hdz.</dc:title>
  <dc:creator>Personal</dc:creator>
  <cp:lastModifiedBy>agrobiologia</cp:lastModifiedBy>
  <cp:revision>231</cp:revision>
  <dcterms:created xsi:type="dcterms:W3CDTF">2014-05-30T01:38:03Z</dcterms:created>
  <dcterms:modified xsi:type="dcterms:W3CDTF">2014-06-04T21:26:38Z</dcterms:modified>
</cp:coreProperties>
</file>