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3"/>
  </p:notesMasterIdLst>
  <p:handoutMasterIdLst>
    <p:handoutMasterId r:id="rId14"/>
  </p:handoutMasterIdLst>
  <p:sldIdLst>
    <p:sldId id="256" r:id="rId3"/>
    <p:sldId id="273" r:id="rId4"/>
    <p:sldId id="279" r:id="rId5"/>
    <p:sldId id="274" r:id="rId6"/>
    <p:sldId id="275" r:id="rId7"/>
    <p:sldId id="277" r:id="rId8"/>
    <p:sldId id="258" r:id="rId9"/>
    <p:sldId id="262" r:id="rId10"/>
    <p:sldId id="263" r:id="rId11"/>
    <p:sldId id="280"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13" autoAdjust="0"/>
  </p:normalViewPr>
  <p:slideViewPr>
    <p:cSldViewPr>
      <p:cViewPr>
        <p:scale>
          <a:sx n="89" d="100"/>
          <a:sy n="89" d="100"/>
        </p:scale>
        <p:origin x="-126" y="-84"/>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12FE44-3F46-4E6A-B387-DA801CB1D4D9}" type="doc">
      <dgm:prSet loTypeId="urn:microsoft.com/office/officeart/2005/8/layout/cycle6" loCatId="cycle" qsTypeId="urn:microsoft.com/office/officeart/2005/8/quickstyle/simple3" qsCatId="simple" csTypeId="urn:microsoft.com/office/officeart/2005/8/colors/colorful3" csCatId="colorful" phldr="1"/>
      <dgm:spPr/>
      <dgm:t>
        <a:bodyPr/>
        <a:lstStyle/>
        <a:p>
          <a:endParaRPr lang="es-MX"/>
        </a:p>
      </dgm:t>
    </dgm:pt>
    <dgm:pt modelId="{12B18166-12DE-4314-8C85-D1593C6F0768}">
      <dgm:prSet phldrT="[Text]" custT="1"/>
      <dgm:spPr/>
      <dgm:t>
        <a:bodyPr/>
        <a:lstStyle/>
        <a:p>
          <a:r>
            <a:rPr lang="es-MX" sz="1600" dirty="0" smtClean="0">
              <a:solidFill>
                <a:schemeClr val="tx2"/>
              </a:solidFill>
              <a:latin typeface="Arial" panose="020B0604020202020204" pitchFamily="34" charset="0"/>
              <a:cs typeface="Arial" panose="020B0604020202020204" pitchFamily="34" charset="0"/>
            </a:rPr>
            <a:t>Se realizó un catalogo de productos químicos</a:t>
          </a:r>
          <a:endParaRPr lang="es-MX" sz="1600" dirty="0">
            <a:solidFill>
              <a:schemeClr val="tx2"/>
            </a:solidFill>
            <a:latin typeface="Arial" panose="020B0604020202020204" pitchFamily="34" charset="0"/>
            <a:cs typeface="Arial" panose="020B0604020202020204" pitchFamily="34" charset="0"/>
          </a:endParaRPr>
        </a:p>
      </dgm:t>
    </dgm:pt>
    <dgm:pt modelId="{49214652-0F28-47BC-A6D5-B05549960877}" type="parTrans" cxnId="{51C356DC-066B-4F6A-BDB0-7627C259C002}">
      <dgm:prSet/>
      <dgm:spPr/>
      <dgm:t>
        <a:bodyPr/>
        <a:lstStyle/>
        <a:p>
          <a:endParaRPr lang="es-MX" sz="2400">
            <a:solidFill>
              <a:schemeClr val="tx2"/>
            </a:solidFill>
            <a:latin typeface="Arial" panose="020B0604020202020204" pitchFamily="34" charset="0"/>
            <a:cs typeface="Arial" panose="020B0604020202020204" pitchFamily="34" charset="0"/>
          </a:endParaRPr>
        </a:p>
      </dgm:t>
    </dgm:pt>
    <dgm:pt modelId="{0ED96C1D-463D-4F31-BD9D-3876FD95697C}" type="sibTrans" cxnId="{51C356DC-066B-4F6A-BDB0-7627C259C002}">
      <dgm:prSet/>
      <dgm:spPr/>
      <dgm:t>
        <a:bodyPr/>
        <a:lstStyle/>
        <a:p>
          <a:endParaRPr lang="es-MX" sz="2400">
            <a:solidFill>
              <a:schemeClr val="tx2"/>
            </a:solidFill>
            <a:latin typeface="Arial" panose="020B0604020202020204" pitchFamily="34" charset="0"/>
            <a:cs typeface="Arial" panose="020B0604020202020204" pitchFamily="34" charset="0"/>
          </a:endParaRPr>
        </a:p>
      </dgm:t>
    </dgm:pt>
    <dgm:pt modelId="{CB8D7AE2-3876-4778-A401-0A3A06663677}">
      <dgm:prSet phldrT="[Text]" custT="1"/>
      <dgm:spPr/>
      <dgm:t>
        <a:bodyPr/>
        <a:lstStyle/>
        <a:p>
          <a:r>
            <a:rPr lang="es-MX" sz="1600" dirty="0" smtClean="0">
              <a:solidFill>
                <a:schemeClr val="tx2"/>
              </a:solidFill>
              <a:latin typeface="Arial" panose="020B0604020202020204" pitchFamily="34" charset="0"/>
              <a:cs typeface="Arial" panose="020B0604020202020204" pitchFamily="34" charset="0"/>
            </a:rPr>
            <a:t>Me capacitaron por una semana visitando comunidades con un asesor técnico del instituto</a:t>
          </a:r>
          <a:endParaRPr lang="es-MX" sz="1600" dirty="0">
            <a:solidFill>
              <a:schemeClr val="tx2"/>
            </a:solidFill>
            <a:latin typeface="Arial" panose="020B0604020202020204" pitchFamily="34" charset="0"/>
            <a:cs typeface="Arial" panose="020B0604020202020204" pitchFamily="34" charset="0"/>
          </a:endParaRPr>
        </a:p>
      </dgm:t>
    </dgm:pt>
    <dgm:pt modelId="{09BBDB3E-C377-4174-8E23-4CA18F39E2F3}" type="parTrans" cxnId="{FC8140AF-C718-4950-922F-E6FE6949204C}">
      <dgm:prSet/>
      <dgm:spPr/>
      <dgm:t>
        <a:bodyPr/>
        <a:lstStyle/>
        <a:p>
          <a:endParaRPr lang="es-MX" sz="2400">
            <a:solidFill>
              <a:schemeClr val="tx2"/>
            </a:solidFill>
            <a:latin typeface="Arial" panose="020B0604020202020204" pitchFamily="34" charset="0"/>
            <a:cs typeface="Arial" panose="020B0604020202020204" pitchFamily="34" charset="0"/>
          </a:endParaRPr>
        </a:p>
      </dgm:t>
    </dgm:pt>
    <dgm:pt modelId="{09662E82-5F85-4293-B933-BF152A582D25}" type="sibTrans" cxnId="{FC8140AF-C718-4950-922F-E6FE6949204C}">
      <dgm:prSet/>
      <dgm:spPr/>
      <dgm:t>
        <a:bodyPr/>
        <a:lstStyle/>
        <a:p>
          <a:endParaRPr lang="es-MX" sz="2400">
            <a:solidFill>
              <a:schemeClr val="tx2"/>
            </a:solidFill>
            <a:latin typeface="Arial" panose="020B0604020202020204" pitchFamily="34" charset="0"/>
            <a:cs typeface="Arial" panose="020B0604020202020204" pitchFamily="34" charset="0"/>
          </a:endParaRPr>
        </a:p>
      </dgm:t>
    </dgm:pt>
    <dgm:pt modelId="{5A8A02EA-C37C-4DEE-BFB4-71B4BCD743B8}">
      <dgm:prSet phldrT="[Text]" custT="1"/>
      <dgm:spPr/>
      <dgm:t>
        <a:bodyPr/>
        <a:lstStyle/>
        <a:p>
          <a:r>
            <a:rPr lang="es-MX" sz="1600" dirty="0" smtClean="0">
              <a:solidFill>
                <a:schemeClr val="tx2"/>
              </a:solidFill>
              <a:latin typeface="Arial" panose="020B0604020202020204" pitchFamily="34" charset="0"/>
              <a:cs typeface="Arial" panose="020B0604020202020204" pitchFamily="34" charset="0"/>
            </a:rPr>
            <a:t>Estuve trabajando en cuatro comunidades de la región mixteca dando asesoría técnica</a:t>
          </a:r>
          <a:endParaRPr lang="es-MX" sz="1600" dirty="0">
            <a:solidFill>
              <a:schemeClr val="tx2"/>
            </a:solidFill>
            <a:latin typeface="Arial" panose="020B0604020202020204" pitchFamily="34" charset="0"/>
            <a:cs typeface="Arial" panose="020B0604020202020204" pitchFamily="34" charset="0"/>
          </a:endParaRPr>
        </a:p>
      </dgm:t>
    </dgm:pt>
    <dgm:pt modelId="{BAA2FE81-DA24-4C34-BF22-CABAB39709BA}" type="parTrans" cxnId="{1BB33B69-E7FE-4779-B2DD-891CD99D0EEA}">
      <dgm:prSet/>
      <dgm:spPr/>
      <dgm:t>
        <a:bodyPr/>
        <a:lstStyle/>
        <a:p>
          <a:endParaRPr lang="es-MX" sz="2400">
            <a:solidFill>
              <a:schemeClr val="tx2"/>
            </a:solidFill>
            <a:latin typeface="Arial" panose="020B0604020202020204" pitchFamily="34" charset="0"/>
            <a:cs typeface="Arial" panose="020B0604020202020204" pitchFamily="34" charset="0"/>
          </a:endParaRPr>
        </a:p>
      </dgm:t>
    </dgm:pt>
    <dgm:pt modelId="{729A897C-7422-4CE5-98F7-2909DDCD58B1}" type="sibTrans" cxnId="{1BB33B69-E7FE-4779-B2DD-891CD99D0EEA}">
      <dgm:prSet/>
      <dgm:spPr/>
      <dgm:t>
        <a:bodyPr/>
        <a:lstStyle/>
        <a:p>
          <a:endParaRPr lang="es-MX" sz="2400">
            <a:solidFill>
              <a:schemeClr val="tx2"/>
            </a:solidFill>
            <a:latin typeface="Arial" panose="020B0604020202020204" pitchFamily="34" charset="0"/>
            <a:cs typeface="Arial" panose="020B0604020202020204" pitchFamily="34" charset="0"/>
          </a:endParaRPr>
        </a:p>
      </dgm:t>
    </dgm:pt>
    <dgm:pt modelId="{0C98C4C0-A7C0-4BE8-9442-27394D9674EA}">
      <dgm:prSet phldrT="[Text]" custT="1"/>
      <dgm:spPr/>
      <dgm:t>
        <a:bodyPr/>
        <a:lstStyle/>
        <a:p>
          <a:r>
            <a:rPr lang="es-MX" sz="1600" dirty="0" smtClean="0">
              <a:solidFill>
                <a:schemeClr val="tx2"/>
              </a:solidFill>
              <a:latin typeface="Arial" panose="020B0604020202020204" pitchFamily="34" charset="0"/>
              <a:cs typeface="Arial" panose="020B0604020202020204" pitchFamily="34" charset="0"/>
            </a:rPr>
            <a:t>Se trabajo con cultivos de tomate bajo invernadero, calabacita, maíz, pimiento y cebolla</a:t>
          </a:r>
          <a:endParaRPr lang="es-MX" sz="1600" dirty="0">
            <a:solidFill>
              <a:schemeClr val="tx2"/>
            </a:solidFill>
            <a:latin typeface="Arial" panose="020B0604020202020204" pitchFamily="34" charset="0"/>
            <a:cs typeface="Arial" panose="020B0604020202020204" pitchFamily="34" charset="0"/>
          </a:endParaRPr>
        </a:p>
      </dgm:t>
    </dgm:pt>
    <dgm:pt modelId="{87325906-034B-43C1-9F14-011AF6DD7CD3}" type="parTrans" cxnId="{FF462F70-2932-455F-A476-2A2005687C46}">
      <dgm:prSet/>
      <dgm:spPr/>
      <dgm:t>
        <a:bodyPr/>
        <a:lstStyle/>
        <a:p>
          <a:endParaRPr lang="es-MX" sz="2400">
            <a:solidFill>
              <a:schemeClr val="tx2"/>
            </a:solidFill>
            <a:latin typeface="Arial" panose="020B0604020202020204" pitchFamily="34" charset="0"/>
            <a:cs typeface="Arial" panose="020B0604020202020204" pitchFamily="34" charset="0"/>
          </a:endParaRPr>
        </a:p>
      </dgm:t>
    </dgm:pt>
    <dgm:pt modelId="{B48B5778-BE44-468B-AEF1-5B85A4D2D705}" type="sibTrans" cxnId="{FF462F70-2932-455F-A476-2A2005687C46}">
      <dgm:prSet/>
      <dgm:spPr/>
      <dgm:t>
        <a:bodyPr/>
        <a:lstStyle/>
        <a:p>
          <a:endParaRPr lang="es-MX" sz="2400">
            <a:solidFill>
              <a:schemeClr val="tx2"/>
            </a:solidFill>
            <a:latin typeface="Arial" panose="020B0604020202020204" pitchFamily="34" charset="0"/>
            <a:cs typeface="Arial" panose="020B0604020202020204" pitchFamily="34" charset="0"/>
          </a:endParaRPr>
        </a:p>
      </dgm:t>
    </dgm:pt>
    <dgm:pt modelId="{3F190D1C-7880-477E-B407-6F03FBEEE683}">
      <dgm:prSet phldrT="[Text]" custT="1"/>
      <dgm:spPr/>
      <dgm:t>
        <a:bodyPr/>
        <a:lstStyle/>
        <a:p>
          <a:r>
            <a:rPr lang="es-MX" sz="1600" dirty="0" smtClean="0">
              <a:solidFill>
                <a:schemeClr val="tx2"/>
              </a:solidFill>
              <a:latin typeface="Arial" panose="020B0604020202020204" pitchFamily="34" charset="0"/>
              <a:cs typeface="Arial" panose="020B0604020202020204" pitchFamily="34" charset="0"/>
            </a:rPr>
            <a:t>Se realizó compostas en el centro de capacitación y también con los productores</a:t>
          </a:r>
          <a:endParaRPr lang="es-MX" sz="1600" dirty="0">
            <a:solidFill>
              <a:schemeClr val="tx2"/>
            </a:solidFill>
            <a:latin typeface="Arial" panose="020B0604020202020204" pitchFamily="34" charset="0"/>
            <a:cs typeface="Arial" panose="020B0604020202020204" pitchFamily="34" charset="0"/>
          </a:endParaRPr>
        </a:p>
      </dgm:t>
    </dgm:pt>
    <dgm:pt modelId="{717DEEE8-98DA-4723-A3D4-6CB72D93EDA1}" type="parTrans" cxnId="{5B6C88A7-7D9C-43E0-8C80-2CE74595CA33}">
      <dgm:prSet/>
      <dgm:spPr/>
      <dgm:t>
        <a:bodyPr/>
        <a:lstStyle/>
        <a:p>
          <a:endParaRPr lang="es-MX" sz="2400">
            <a:solidFill>
              <a:schemeClr val="tx2"/>
            </a:solidFill>
            <a:latin typeface="Arial" panose="020B0604020202020204" pitchFamily="34" charset="0"/>
            <a:cs typeface="Arial" panose="020B0604020202020204" pitchFamily="34" charset="0"/>
          </a:endParaRPr>
        </a:p>
      </dgm:t>
    </dgm:pt>
    <dgm:pt modelId="{42652011-D90C-4F4D-BF73-00CF855A9F2F}" type="sibTrans" cxnId="{5B6C88A7-7D9C-43E0-8C80-2CE74595CA33}">
      <dgm:prSet/>
      <dgm:spPr/>
      <dgm:t>
        <a:bodyPr/>
        <a:lstStyle/>
        <a:p>
          <a:endParaRPr lang="es-MX" sz="2400">
            <a:solidFill>
              <a:schemeClr val="tx2"/>
            </a:solidFill>
            <a:latin typeface="Arial" panose="020B0604020202020204" pitchFamily="34" charset="0"/>
            <a:cs typeface="Arial" panose="020B0604020202020204" pitchFamily="34" charset="0"/>
          </a:endParaRPr>
        </a:p>
      </dgm:t>
    </dgm:pt>
    <dgm:pt modelId="{970343B7-6B5F-4DB8-AE7A-FB444D161ACD}" type="pres">
      <dgm:prSet presAssocID="{5912FE44-3F46-4E6A-B387-DA801CB1D4D9}" presName="cycle" presStyleCnt="0">
        <dgm:presLayoutVars>
          <dgm:dir/>
          <dgm:resizeHandles val="exact"/>
        </dgm:presLayoutVars>
      </dgm:prSet>
      <dgm:spPr/>
      <dgm:t>
        <a:bodyPr/>
        <a:lstStyle/>
        <a:p>
          <a:endParaRPr lang="es-MX"/>
        </a:p>
      </dgm:t>
    </dgm:pt>
    <dgm:pt modelId="{0B1DA6FD-8FE8-4ED6-B382-8BC7047AA7EA}" type="pres">
      <dgm:prSet presAssocID="{12B18166-12DE-4314-8C85-D1593C6F0768}" presName="node" presStyleLbl="node1" presStyleIdx="0" presStyleCnt="5" custScaleX="161993">
        <dgm:presLayoutVars>
          <dgm:bulletEnabled val="1"/>
        </dgm:presLayoutVars>
      </dgm:prSet>
      <dgm:spPr/>
      <dgm:t>
        <a:bodyPr/>
        <a:lstStyle/>
        <a:p>
          <a:endParaRPr lang="es-MX"/>
        </a:p>
      </dgm:t>
    </dgm:pt>
    <dgm:pt modelId="{F2A095E1-995F-422E-BD86-7C125E499018}" type="pres">
      <dgm:prSet presAssocID="{12B18166-12DE-4314-8C85-D1593C6F0768}" presName="spNode" presStyleCnt="0"/>
      <dgm:spPr/>
    </dgm:pt>
    <dgm:pt modelId="{5AAE65E8-3DA8-43A3-9171-6A134B47CDA1}" type="pres">
      <dgm:prSet presAssocID="{0ED96C1D-463D-4F31-BD9D-3876FD95697C}" presName="sibTrans" presStyleLbl="sibTrans1D1" presStyleIdx="0" presStyleCnt="5"/>
      <dgm:spPr/>
      <dgm:t>
        <a:bodyPr/>
        <a:lstStyle/>
        <a:p>
          <a:endParaRPr lang="es-MX"/>
        </a:p>
      </dgm:t>
    </dgm:pt>
    <dgm:pt modelId="{A9ABE4CD-0A1F-4194-B6BA-317C67673772}" type="pres">
      <dgm:prSet presAssocID="{CB8D7AE2-3876-4778-A401-0A3A06663677}" presName="node" presStyleLbl="node1" presStyleIdx="1" presStyleCnt="5" custScaleX="173963">
        <dgm:presLayoutVars>
          <dgm:bulletEnabled val="1"/>
        </dgm:presLayoutVars>
      </dgm:prSet>
      <dgm:spPr/>
      <dgm:t>
        <a:bodyPr/>
        <a:lstStyle/>
        <a:p>
          <a:endParaRPr lang="es-MX"/>
        </a:p>
      </dgm:t>
    </dgm:pt>
    <dgm:pt modelId="{EFE22122-AE3C-4151-8487-64B4C3E53701}" type="pres">
      <dgm:prSet presAssocID="{CB8D7AE2-3876-4778-A401-0A3A06663677}" presName="spNode" presStyleCnt="0"/>
      <dgm:spPr/>
    </dgm:pt>
    <dgm:pt modelId="{CE7C044B-4AF7-491F-8B63-684D89C1D593}" type="pres">
      <dgm:prSet presAssocID="{09662E82-5F85-4293-B933-BF152A582D25}" presName="sibTrans" presStyleLbl="sibTrans1D1" presStyleIdx="1" presStyleCnt="5"/>
      <dgm:spPr/>
      <dgm:t>
        <a:bodyPr/>
        <a:lstStyle/>
        <a:p>
          <a:endParaRPr lang="es-MX"/>
        </a:p>
      </dgm:t>
    </dgm:pt>
    <dgm:pt modelId="{830113AD-A32E-4825-B466-DA4E0A044421}" type="pres">
      <dgm:prSet presAssocID="{5A8A02EA-C37C-4DEE-BFB4-71B4BCD743B8}" presName="node" presStyleLbl="node1" presStyleIdx="2" presStyleCnt="5" custScaleX="137040" custRadScaleRad="105114" custRadScaleInc="-27010">
        <dgm:presLayoutVars>
          <dgm:bulletEnabled val="1"/>
        </dgm:presLayoutVars>
      </dgm:prSet>
      <dgm:spPr/>
      <dgm:t>
        <a:bodyPr/>
        <a:lstStyle/>
        <a:p>
          <a:endParaRPr lang="es-MX"/>
        </a:p>
      </dgm:t>
    </dgm:pt>
    <dgm:pt modelId="{D6C7D057-D19F-4D86-9702-83F42F859EBE}" type="pres">
      <dgm:prSet presAssocID="{5A8A02EA-C37C-4DEE-BFB4-71B4BCD743B8}" presName="spNode" presStyleCnt="0"/>
      <dgm:spPr/>
    </dgm:pt>
    <dgm:pt modelId="{E0A53999-C4FD-46F8-B0C4-7AA4A3CF2C4E}" type="pres">
      <dgm:prSet presAssocID="{729A897C-7422-4CE5-98F7-2909DDCD58B1}" presName="sibTrans" presStyleLbl="sibTrans1D1" presStyleIdx="2" presStyleCnt="5"/>
      <dgm:spPr/>
      <dgm:t>
        <a:bodyPr/>
        <a:lstStyle/>
        <a:p>
          <a:endParaRPr lang="es-MX"/>
        </a:p>
      </dgm:t>
    </dgm:pt>
    <dgm:pt modelId="{6E836E67-406E-4842-925B-3AFF1916FD1B}" type="pres">
      <dgm:prSet presAssocID="{0C98C4C0-A7C0-4BE8-9442-27394D9674EA}" presName="node" presStyleLbl="node1" presStyleIdx="3" presStyleCnt="5" custScaleX="148656" custRadScaleRad="106022" custRadScaleInc="7582">
        <dgm:presLayoutVars>
          <dgm:bulletEnabled val="1"/>
        </dgm:presLayoutVars>
      </dgm:prSet>
      <dgm:spPr/>
      <dgm:t>
        <a:bodyPr/>
        <a:lstStyle/>
        <a:p>
          <a:endParaRPr lang="es-MX"/>
        </a:p>
      </dgm:t>
    </dgm:pt>
    <dgm:pt modelId="{7A875CAB-4291-4B5A-8741-EC63A105E9B7}" type="pres">
      <dgm:prSet presAssocID="{0C98C4C0-A7C0-4BE8-9442-27394D9674EA}" presName="spNode" presStyleCnt="0"/>
      <dgm:spPr/>
    </dgm:pt>
    <dgm:pt modelId="{27B71FCF-C377-4BC3-A7E6-89A19B44C4CF}" type="pres">
      <dgm:prSet presAssocID="{B48B5778-BE44-468B-AEF1-5B85A4D2D705}" presName="sibTrans" presStyleLbl="sibTrans1D1" presStyleIdx="3" presStyleCnt="5"/>
      <dgm:spPr/>
      <dgm:t>
        <a:bodyPr/>
        <a:lstStyle/>
        <a:p>
          <a:endParaRPr lang="es-MX"/>
        </a:p>
      </dgm:t>
    </dgm:pt>
    <dgm:pt modelId="{5940D69D-121B-4659-B032-20087BAC00E4}" type="pres">
      <dgm:prSet presAssocID="{3F190D1C-7880-477E-B407-6F03FBEEE683}" presName="node" presStyleLbl="node1" presStyleIdx="4" presStyleCnt="5" custScaleX="128882">
        <dgm:presLayoutVars>
          <dgm:bulletEnabled val="1"/>
        </dgm:presLayoutVars>
      </dgm:prSet>
      <dgm:spPr/>
      <dgm:t>
        <a:bodyPr/>
        <a:lstStyle/>
        <a:p>
          <a:endParaRPr lang="es-MX"/>
        </a:p>
      </dgm:t>
    </dgm:pt>
    <dgm:pt modelId="{7BED4E45-6BD5-4494-830B-240920C5DDE5}" type="pres">
      <dgm:prSet presAssocID="{3F190D1C-7880-477E-B407-6F03FBEEE683}" presName="spNode" presStyleCnt="0"/>
      <dgm:spPr/>
    </dgm:pt>
    <dgm:pt modelId="{D6C5EDA3-037E-4CB5-AA61-042181B6F0F7}" type="pres">
      <dgm:prSet presAssocID="{42652011-D90C-4F4D-BF73-00CF855A9F2F}" presName="sibTrans" presStyleLbl="sibTrans1D1" presStyleIdx="4" presStyleCnt="5"/>
      <dgm:spPr/>
      <dgm:t>
        <a:bodyPr/>
        <a:lstStyle/>
        <a:p>
          <a:endParaRPr lang="es-MX"/>
        </a:p>
      </dgm:t>
    </dgm:pt>
  </dgm:ptLst>
  <dgm:cxnLst>
    <dgm:cxn modelId="{CBB88831-51DE-42FB-8779-7BB71633E864}" type="presOf" srcId="{09662E82-5F85-4293-B933-BF152A582D25}" destId="{CE7C044B-4AF7-491F-8B63-684D89C1D593}" srcOrd="0" destOrd="0" presId="urn:microsoft.com/office/officeart/2005/8/layout/cycle6"/>
    <dgm:cxn modelId="{51C356DC-066B-4F6A-BDB0-7627C259C002}" srcId="{5912FE44-3F46-4E6A-B387-DA801CB1D4D9}" destId="{12B18166-12DE-4314-8C85-D1593C6F0768}" srcOrd="0" destOrd="0" parTransId="{49214652-0F28-47BC-A6D5-B05549960877}" sibTransId="{0ED96C1D-463D-4F31-BD9D-3876FD95697C}"/>
    <dgm:cxn modelId="{FC8140AF-C718-4950-922F-E6FE6949204C}" srcId="{5912FE44-3F46-4E6A-B387-DA801CB1D4D9}" destId="{CB8D7AE2-3876-4778-A401-0A3A06663677}" srcOrd="1" destOrd="0" parTransId="{09BBDB3E-C377-4174-8E23-4CA18F39E2F3}" sibTransId="{09662E82-5F85-4293-B933-BF152A582D25}"/>
    <dgm:cxn modelId="{8DF5D570-8F81-468F-8BCB-41DE0CDB8E59}" type="presOf" srcId="{0C98C4C0-A7C0-4BE8-9442-27394D9674EA}" destId="{6E836E67-406E-4842-925B-3AFF1916FD1B}" srcOrd="0" destOrd="0" presId="urn:microsoft.com/office/officeart/2005/8/layout/cycle6"/>
    <dgm:cxn modelId="{02F4DB06-A146-4C59-BAB9-ED09C7E4B11E}" type="presOf" srcId="{729A897C-7422-4CE5-98F7-2909DDCD58B1}" destId="{E0A53999-C4FD-46F8-B0C4-7AA4A3CF2C4E}" srcOrd="0" destOrd="0" presId="urn:microsoft.com/office/officeart/2005/8/layout/cycle6"/>
    <dgm:cxn modelId="{1BB33B69-E7FE-4779-B2DD-891CD99D0EEA}" srcId="{5912FE44-3F46-4E6A-B387-DA801CB1D4D9}" destId="{5A8A02EA-C37C-4DEE-BFB4-71B4BCD743B8}" srcOrd="2" destOrd="0" parTransId="{BAA2FE81-DA24-4C34-BF22-CABAB39709BA}" sibTransId="{729A897C-7422-4CE5-98F7-2909DDCD58B1}"/>
    <dgm:cxn modelId="{752F27C8-F800-40E0-A1AD-ADC19CA4EF1C}" type="presOf" srcId="{0ED96C1D-463D-4F31-BD9D-3876FD95697C}" destId="{5AAE65E8-3DA8-43A3-9171-6A134B47CDA1}" srcOrd="0" destOrd="0" presId="urn:microsoft.com/office/officeart/2005/8/layout/cycle6"/>
    <dgm:cxn modelId="{FF462F70-2932-455F-A476-2A2005687C46}" srcId="{5912FE44-3F46-4E6A-B387-DA801CB1D4D9}" destId="{0C98C4C0-A7C0-4BE8-9442-27394D9674EA}" srcOrd="3" destOrd="0" parTransId="{87325906-034B-43C1-9F14-011AF6DD7CD3}" sibTransId="{B48B5778-BE44-468B-AEF1-5B85A4D2D705}"/>
    <dgm:cxn modelId="{5A3A032B-A386-4955-A80A-A985162B63E8}" type="presOf" srcId="{42652011-D90C-4F4D-BF73-00CF855A9F2F}" destId="{D6C5EDA3-037E-4CB5-AA61-042181B6F0F7}" srcOrd="0" destOrd="0" presId="urn:microsoft.com/office/officeart/2005/8/layout/cycle6"/>
    <dgm:cxn modelId="{0128C07F-FF17-4DB1-BFB0-3ABB9DD27194}" type="presOf" srcId="{CB8D7AE2-3876-4778-A401-0A3A06663677}" destId="{A9ABE4CD-0A1F-4194-B6BA-317C67673772}" srcOrd="0" destOrd="0" presId="urn:microsoft.com/office/officeart/2005/8/layout/cycle6"/>
    <dgm:cxn modelId="{5B6C88A7-7D9C-43E0-8C80-2CE74595CA33}" srcId="{5912FE44-3F46-4E6A-B387-DA801CB1D4D9}" destId="{3F190D1C-7880-477E-B407-6F03FBEEE683}" srcOrd="4" destOrd="0" parTransId="{717DEEE8-98DA-4723-A3D4-6CB72D93EDA1}" sibTransId="{42652011-D90C-4F4D-BF73-00CF855A9F2F}"/>
    <dgm:cxn modelId="{4472ADFB-FF8D-4659-9A82-9E8B65421141}" type="presOf" srcId="{12B18166-12DE-4314-8C85-D1593C6F0768}" destId="{0B1DA6FD-8FE8-4ED6-B382-8BC7047AA7EA}" srcOrd="0" destOrd="0" presId="urn:microsoft.com/office/officeart/2005/8/layout/cycle6"/>
    <dgm:cxn modelId="{01D538F8-5293-4521-AE10-C290D6E9AA50}" type="presOf" srcId="{5A8A02EA-C37C-4DEE-BFB4-71B4BCD743B8}" destId="{830113AD-A32E-4825-B466-DA4E0A044421}" srcOrd="0" destOrd="0" presId="urn:microsoft.com/office/officeart/2005/8/layout/cycle6"/>
    <dgm:cxn modelId="{7F4C93E1-3C73-4A76-AB78-D5598A169E15}" type="presOf" srcId="{3F190D1C-7880-477E-B407-6F03FBEEE683}" destId="{5940D69D-121B-4659-B032-20087BAC00E4}" srcOrd="0" destOrd="0" presId="urn:microsoft.com/office/officeart/2005/8/layout/cycle6"/>
    <dgm:cxn modelId="{FDE4C0CA-A852-4FA0-AD11-3B505AE4F1F3}" type="presOf" srcId="{B48B5778-BE44-468B-AEF1-5B85A4D2D705}" destId="{27B71FCF-C377-4BC3-A7E6-89A19B44C4CF}" srcOrd="0" destOrd="0" presId="urn:microsoft.com/office/officeart/2005/8/layout/cycle6"/>
    <dgm:cxn modelId="{F88D47E2-D5F9-44E5-A0DD-440602253BC2}" type="presOf" srcId="{5912FE44-3F46-4E6A-B387-DA801CB1D4D9}" destId="{970343B7-6B5F-4DB8-AE7A-FB444D161ACD}" srcOrd="0" destOrd="0" presId="urn:microsoft.com/office/officeart/2005/8/layout/cycle6"/>
    <dgm:cxn modelId="{3CEAB6A8-23C8-42A5-8D98-7EC8AD2E09B2}" type="presParOf" srcId="{970343B7-6B5F-4DB8-AE7A-FB444D161ACD}" destId="{0B1DA6FD-8FE8-4ED6-B382-8BC7047AA7EA}" srcOrd="0" destOrd="0" presId="urn:microsoft.com/office/officeart/2005/8/layout/cycle6"/>
    <dgm:cxn modelId="{26778265-FB9A-4F46-A7B2-410063CD7705}" type="presParOf" srcId="{970343B7-6B5F-4DB8-AE7A-FB444D161ACD}" destId="{F2A095E1-995F-422E-BD86-7C125E499018}" srcOrd="1" destOrd="0" presId="urn:microsoft.com/office/officeart/2005/8/layout/cycle6"/>
    <dgm:cxn modelId="{C6903B19-D5AE-4A03-8640-A20943F00F28}" type="presParOf" srcId="{970343B7-6B5F-4DB8-AE7A-FB444D161ACD}" destId="{5AAE65E8-3DA8-43A3-9171-6A134B47CDA1}" srcOrd="2" destOrd="0" presId="urn:microsoft.com/office/officeart/2005/8/layout/cycle6"/>
    <dgm:cxn modelId="{A54FAB0C-CD4A-4946-91F3-B26C615A28F4}" type="presParOf" srcId="{970343B7-6B5F-4DB8-AE7A-FB444D161ACD}" destId="{A9ABE4CD-0A1F-4194-B6BA-317C67673772}" srcOrd="3" destOrd="0" presId="urn:microsoft.com/office/officeart/2005/8/layout/cycle6"/>
    <dgm:cxn modelId="{470926ED-FA46-4A2E-8BED-B4FF35C08701}" type="presParOf" srcId="{970343B7-6B5F-4DB8-AE7A-FB444D161ACD}" destId="{EFE22122-AE3C-4151-8487-64B4C3E53701}" srcOrd="4" destOrd="0" presId="urn:microsoft.com/office/officeart/2005/8/layout/cycle6"/>
    <dgm:cxn modelId="{F34BE7A8-934E-428F-BA81-BE5FCBE11E48}" type="presParOf" srcId="{970343B7-6B5F-4DB8-AE7A-FB444D161ACD}" destId="{CE7C044B-4AF7-491F-8B63-684D89C1D593}" srcOrd="5" destOrd="0" presId="urn:microsoft.com/office/officeart/2005/8/layout/cycle6"/>
    <dgm:cxn modelId="{4F998DB5-65A2-4056-AC26-F98F251CFB44}" type="presParOf" srcId="{970343B7-6B5F-4DB8-AE7A-FB444D161ACD}" destId="{830113AD-A32E-4825-B466-DA4E0A044421}" srcOrd="6" destOrd="0" presId="urn:microsoft.com/office/officeart/2005/8/layout/cycle6"/>
    <dgm:cxn modelId="{DC8A2959-5C9A-441F-8C74-B0F6BEAE12E8}" type="presParOf" srcId="{970343B7-6B5F-4DB8-AE7A-FB444D161ACD}" destId="{D6C7D057-D19F-4D86-9702-83F42F859EBE}" srcOrd="7" destOrd="0" presId="urn:microsoft.com/office/officeart/2005/8/layout/cycle6"/>
    <dgm:cxn modelId="{663E26FC-BEA0-4FA0-9589-6DC59F04AFA1}" type="presParOf" srcId="{970343B7-6B5F-4DB8-AE7A-FB444D161ACD}" destId="{E0A53999-C4FD-46F8-B0C4-7AA4A3CF2C4E}" srcOrd="8" destOrd="0" presId="urn:microsoft.com/office/officeart/2005/8/layout/cycle6"/>
    <dgm:cxn modelId="{15913574-7DAF-44E9-81F8-1457F8101D31}" type="presParOf" srcId="{970343B7-6B5F-4DB8-AE7A-FB444D161ACD}" destId="{6E836E67-406E-4842-925B-3AFF1916FD1B}" srcOrd="9" destOrd="0" presId="urn:microsoft.com/office/officeart/2005/8/layout/cycle6"/>
    <dgm:cxn modelId="{DD886373-E246-4D14-A110-F143B5E9CB12}" type="presParOf" srcId="{970343B7-6B5F-4DB8-AE7A-FB444D161ACD}" destId="{7A875CAB-4291-4B5A-8741-EC63A105E9B7}" srcOrd="10" destOrd="0" presId="urn:microsoft.com/office/officeart/2005/8/layout/cycle6"/>
    <dgm:cxn modelId="{B562E1AF-584C-46F7-8AD7-B04A7353FE22}" type="presParOf" srcId="{970343B7-6B5F-4DB8-AE7A-FB444D161ACD}" destId="{27B71FCF-C377-4BC3-A7E6-89A19B44C4CF}" srcOrd="11" destOrd="0" presId="urn:microsoft.com/office/officeart/2005/8/layout/cycle6"/>
    <dgm:cxn modelId="{A7294C54-471A-4F31-875D-BE26C62114DE}" type="presParOf" srcId="{970343B7-6B5F-4DB8-AE7A-FB444D161ACD}" destId="{5940D69D-121B-4659-B032-20087BAC00E4}" srcOrd="12" destOrd="0" presId="urn:microsoft.com/office/officeart/2005/8/layout/cycle6"/>
    <dgm:cxn modelId="{37EC5875-39F4-4011-99AE-E685DE4B9D9F}" type="presParOf" srcId="{970343B7-6B5F-4DB8-AE7A-FB444D161ACD}" destId="{7BED4E45-6BD5-4494-830B-240920C5DDE5}" srcOrd="13" destOrd="0" presId="urn:microsoft.com/office/officeart/2005/8/layout/cycle6"/>
    <dgm:cxn modelId="{3E52A75E-7F23-4D42-96E8-BAFDC04B8805}" type="presParOf" srcId="{970343B7-6B5F-4DB8-AE7A-FB444D161ACD}" destId="{D6C5EDA3-037E-4CB5-AA61-042181B6F0F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A6FD-8FE8-4ED6-B382-8BC7047AA7EA}">
      <dsp:nvSpPr>
        <dsp:cNvPr id="0" name=""/>
        <dsp:cNvSpPr/>
      </dsp:nvSpPr>
      <dsp:spPr>
        <a:xfrm>
          <a:off x="3039971" y="2067"/>
          <a:ext cx="2880315" cy="115573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solidFill>
              <a:latin typeface="Arial" panose="020B0604020202020204" pitchFamily="34" charset="0"/>
              <a:cs typeface="Arial" panose="020B0604020202020204" pitchFamily="34" charset="0"/>
            </a:rPr>
            <a:t>Se realizó un catalogo de productos químicos</a:t>
          </a:r>
          <a:endParaRPr lang="es-MX" sz="1600" kern="1200" dirty="0">
            <a:solidFill>
              <a:schemeClr val="tx2"/>
            </a:solidFill>
            <a:latin typeface="Arial" panose="020B0604020202020204" pitchFamily="34" charset="0"/>
            <a:cs typeface="Arial" panose="020B0604020202020204" pitchFamily="34" charset="0"/>
          </a:endParaRPr>
        </a:p>
      </dsp:txBody>
      <dsp:txXfrm>
        <a:off x="3096389" y="58485"/>
        <a:ext cx="2767479" cy="1042895"/>
      </dsp:txXfrm>
    </dsp:sp>
    <dsp:sp modelId="{5AAE65E8-3DA8-43A3-9171-6A134B47CDA1}">
      <dsp:nvSpPr>
        <dsp:cNvPr id="0" name=""/>
        <dsp:cNvSpPr/>
      </dsp:nvSpPr>
      <dsp:spPr>
        <a:xfrm>
          <a:off x="2169184" y="579933"/>
          <a:ext cx="4621889" cy="4621889"/>
        </a:xfrm>
        <a:custGeom>
          <a:avLst/>
          <a:gdLst/>
          <a:ahLst/>
          <a:cxnLst/>
          <a:rect l="0" t="0" r="0" b="0"/>
          <a:pathLst>
            <a:path>
              <a:moveTo>
                <a:pt x="3756581" y="508002"/>
              </a:moveTo>
              <a:arcTo wR="2310944" hR="2310944" stAng="18523402" swAng="102665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ABE4CD-0A1F-4194-B6BA-317C67673772}">
      <dsp:nvSpPr>
        <dsp:cNvPr id="0" name=""/>
        <dsp:cNvSpPr/>
      </dsp:nvSpPr>
      <dsp:spPr>
        <a:xfrm>
          <a:off x="5131394" y="1598890"/>
          <a:ext cx="3093147" cy="1155731"/>
        </a:xfrm>
        <a:prstGeom prst="roundRect">
          <a:avLst/>
        </a:prstGeom>
        <a:gradFill rotWithShape="0">
          <a:gsLst>
            <a:gs pos="0">
              <a:schemeClr val="accent3">
                <a:hueOff val="-2527916"/>
                <a:satOff val="7276"/>
                <a:lumOff val="1323"/>
                <a:alphaOff val="0"/>
                <a:lumMod val="110000"/>
                <a:satMod val="105000"/>
                <a:tint val="67000"/>
              </a:schemeClr>
            </a:gs>
            <a:gs pos="50000">
              <a:schemeClr val="accent3">
                <a:hueOff val="-2527916"/>
                <a:satOff val="7276"/>
                <a:lumOff val="1323"/>
                <a:alphaOff val="0"/>
                <a:lumMod val="105000"/>
                <a:satMod val="103000"/>
                <a:tint val="73000"/>
              </a:schemeClr>
            </a:gs>
            <a:gs pos="100000">
              <a:schemeClr val="accent3">
                <a:hueOff val="-2527916"/>
                <a:satOff val="7276"/>
                <a:lumOff val="132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solidFill>
              <a:latin typeface="Arial" panose="020B0604020202020204" pitchFamily="34" charset="0"/>
              <a:cs typeface="Arial" panose="020B0604020202020204" pitchFamily="34" charset="0"/>
            </a:rPr>
            <a:t>Me capacitaron por una semana visitando comunidades con un asesor técnico del instituto</a:t>
          </a:r>
          <a:endParaRPr lang="es-MX" sz="1600" kern="1200" dirty="0">
            <a:solidFill>
              <a:schemeClr val="tx2"/>
            </a:solidFill>
            <a:latin typeface="Arial" panose="020B0604020202020204" pitchFamily="34" charset="0"/>
            <a:cs typeface="Arial" panose="020B0604020202020204" pitchFamily="34" charset="0"/>
          </a:endParaRPr>
        </a:p>
      </dsp:txBody>
      <dsp:txXfrm>
        <a:off x="5187812" y="1655308"/>
        <a:ext cx="2980311" cy="1042895"/>
      </dsp:txXfrm>
    </dsp:sp>
    <dsp:sp modelId="{CE7C044B-4AF7-491F-8B63-684D89C1D593}">
      <dsp:nvSpPr>
        <dsp:cNvPr id="0" name=""/>
        <dsp:cNvSpPr/>
      </dsp:nvSpPr>
      <dsp:spPr>
        <a:xfrm>
          <a:off x="2191378" y="790769"/>
          <a:ext cx="4621889" cy="4621889"/>
        </a:xfrm>
        <a:custGeom>
          <a:avLst/>
          <a:gdLst/>
          <a:ahLst/>
          <a:cxnLst/>
          <a:rect l="0" t="0" r="0" b="0"/>
          <a:pathLst>
            <a:path>
              <a:moveTo>
                <a:pt x="4597685" y="1977354"/>
              </a:moveTo>
              <a:arcTo wR="2310944" hR="2310944" stAng="21102014" swAng="2020639"/>
            </a:path>
          </a:pathLst>
        </a:custGeom>
        <a:noFill/>
        <a:ln w="6350" cap="flat" cmpd="sng" algn="ctr">
          <a:solidFill>
            <a:schemeClr val="accent3">
              <a:hueOff val="-2527916"/>
              <a:satOff val="7276"/>
              <a:lumOff val="1323"/>
              <a:alphaOff val="0"/>
            </a:schemeClr>
          </a:solidFill>
          <a:prstDash val="solid"/>
          <a:miter lim="800000"/>
        </a:ln>
        <a:effectLst/>
      </dsp:spPr>
      <dsp:style>
        <a:lnRef idx="1">
          <a:scrgbClr r="0" g="0" b="0"/>
        </a:lnRef>
        <a:fillRef idx="0">
          <a:scrgbClr r="0" g="0" b="0"/>
        </a:fillRef>
        <a:effectRef idx="0">
          <a:scrgbClr r="0" g="0" b="0"/>
        </a:effectRef>
        <a:fontRef idx="minor"/>
      </dsp:style>
    </dsp:sp>
    <dsp:sp modelId="{830113AD-A32E-4825-B466-DA4E0A044421}">
      <dsp:nvSpPr>
        <dsp:cNvPr id="0" name=""/>
        <dsp:cNvSpPr/>
      </dsp:nvSpPr>
      <dsp:spPr>
        <a:xfrm>
          <a:off x="4902353" y="4104455"/>
          <a:ext cx="2436638" cy="1155731"/>
        </a:xfrm>
        <a:prstGeom prst="roundRect">
          <a:avLst/>
        </a:prstGeom>
        <a:gradFill rotWithShape="0">
          <a:gsLst>
            <a:gs pos="0">
              <a:schemeClr val="accent3">
                <a:hueOff val="-5055831"/>
                <a:satOff val="14551"/>
                <a:lumOff val="2646"/>
                <a:alphaOff val="0"/>
                <a:lumMod val="110000"/>
                <a:satMod val="105000"/>
                <a:tint val="67000"/>
              </a:schemeClr>
            </a:gs>
            <a:gs pos="50000">
              <a:schemeClr val="accent3">
                <a:hueOff val="-5055831"/>
                <a:satOff val="14551"/>
                <a:lumOff val="2646"/>
                <a:alphaOff val="0"/>
                <a:lumMod val="105000"/>
                <a:satMod val="103000"/>
                <a:tint val="73000"/>
              </a:schemeClr>
            </a:gs>
            <a:gs pos="100000">
              <a:schemeClr val="accent3">
                <a:hueOff val="-5055831"/>
                <a:satOff val="14551"/>
                <a:lumOff val="264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solidFill>
              <a:latin typeface="Arial" panose="020B0604020202020204" pitchFamily="34" charset="0"/>
              <a:cs typeface="Arial" panose="020B0604020202020204" pitchFamily="34" charset="0"/>
            </a:rPr>
            <a:t>Estuve trabajando en cuatro comunidades de la región mixteca dando asesoría técnica</a:t>
          </a:r>
          <a:endParaRPr lang="es-MX" sz="1600" kern="1200" dirty="0">
            <a:solidFill>
              <a:schemeClr val="tx2"/>
            </a:solidFill>
            <a:latin typeface="Arial" panose="020B0604020202020204" pitchFamily="34" charset="0"/>
            <a:cs typeface="Arial" panose="020B0604020202020204" pitchFamily="34" charset="0"/>
          </a:endParaRPr>
        </a:p>
      </dsp:txBody>
      <dsp:txXfrm>
        <a:off x="4958771" y="4160873"/>
        <a:ext cx="2323802" cy="1042895"/>
      </dsp:txXfrm>
    </dsp:sp>
    <dsp:sp modelId="{E0A53999-C4FD-46F8-B0C4-7AA4A3CF2C4E}">
      <dsp:nvSpPr>
        <dsp:cNvPr id="0" name=""/>
        <dsp:cNvSpPr/>
      </dsp:nvSpPr>
      <dsp:spPr>
        <a:xfrm>
          <a:off x="2111786" y="715716"/>
          <a:ext cx="4621889" cy="4621889"/>
        </a:xfrm>
        <a:custGeom>
          <a:avLst/>
          <a:gdLst/>
          <a:ahLst/>
          <a:cxnLst/>
          <a:rect l="0" t="0" r="0" b="0"/>
          <a:pathLst>
            <a:path>
              <a:moveTo>
                <a:pt x="2897126" y="4546309"/>
              </a:moveTo>
              <a:arcTo wR="2310944" hR="2310944" stAng="4518368" swAng="1054525"/>
            </a:path>
          </a:pathLst>
        </a:custGeom>
        <a:noFill/>
        <a:ln w="6350" cap="flat" cmpd="sng" algn="ctr">
          <a:solidFill>
            <a:schemeClr val="accent3">
              <a:hueOff val="-5055831"/>
              <a:satOff val="14551"/>
              <a:lumOff val="2646"/>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836E67-406E-4842-925B-3AFF1916FD1B}">
      <dsp:nvSpPr>
        <dsp:cNvPr id="0" name=""/>
        <dsp:cNvSpPr/>
      </dsp:nvSpPr>
      <dsp:spPr>
        <a:xfrm>
          <a:off x="1656186" y="4248462"/>
          <a:ext cx="2643176" cy="1155731"/>
        </a:xfrm>
        <a:prstGeom prst="roundRect">
          <a:avLst/>
        </a:prstGeom>
        <a:gradFill rotWithShape="0">
          <a:gsLst>
            <a:gs pos="0">
              <a:schemeClr val="accent3">
                <a:hueOff val="-7583747"/>
                <a:satOff val="21827"/>
                <a:lumOff val="3970"/>
                <a:alphaOff val="0"/>
                <a:lumMod val="110000"/>
                <a:satMod val="105000"/>
                <a:tint val="67000"/>
              </a:schemeClr>
            </a:gs>
            <a:gs pos="50000">
              <a:schemeClr val="accent3">
                <a:hueOff val="-7583747"/>
                <a:satOff val="21827"/>
                <a:lumOff val="3970"/>
                <a:alphaOff val="0"/>
                <a:lumMod val="105000"/>
                <a:satMod val="103000"/>
                <a:tint val="73000"/>
              </a:schemeClr>
            </a:gs>
            <a:gs pos="100000">
              <a:schemeClr val="accent3">
                <a:hueOff val="-7583747"/>
                <a:satOff val="21827"/>
                <a:lumOff val="397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solidFill>
              <a:latin typeface="Arial" panose="020B0604020202020204" pitchFamily="34" charset="0"/>
              <a:cs typeface="Arial" panose="020B0604020202020204" pitchFamily="34" charset="0"/>
            </a:rPr>
            <a:t>Se trabajo con cultivos de tomate bajo invernadero, calabacita, maíz, pimiento y cebolla</a:t>
          </a:r>
          <a:endParaRPr lang="es-MX" sz="1600" kern="1200" dirty="0">
            <a:solidFill>
              <a:schemeClr val="tx2"/>
            </a:solidFill>
            <a:latin typeface="Arial" panose="020B0604020202020204" pitchFamily="34" charset="0"/>
            <a:cs typeface="Arial" panose="020B0604020202020204" pitchFamily="34" charset="0"/>
          </a:endParaRPr>
        </a:p>
      </dsp:txBody>
      <dsp:txXfrm>
        <a:off x="1712604" y="4304880"/>
        <a:ext cx="2530340" cy="1042895"/>
      </dsp:txXfrm>
    </dsp:sp>
    <dsp:sp modelId="{27B71FCF-C377-4BC3-A7E6-89A19B44C4CF}">
      <dsp:nvSpPr>
        <dsp:cNvPr id="0" name=""/>
        <dsp:cNvSpPr/>
      </dsp:nvSpPr>
      <dsp:spPr>
        <a:xfrm>
          <a:off x="2144609" y="806099"/>
          <a:ext cx="4621889" cy="4621889"/>
        </a:xfrm>
        <a:custGeom>
          <a:avLst/>
          <a:gdLst/>
          <a:ahLst/>
          <a:cxnLst/>
          <a:rect l="0" t="0" r="0" b="0"/>
          <a:pathLst>
            <a:path>
              <a:moveTo>
                <a:pt x="288525" y="3429106"/>
              </a:moveTo>
              <a:arcTo wR="2310944" hR="2310944" stAng="9063751" swAng="2255044"/>
            </a:path>
          </a:pathLst>
        </a:custGeom>
        <a:noFill/>
        <a:ln w="6350" cap="flat" cmpd="sng" algn="ctr">
          <a:solidFill>
            <a:schemeClr val="accent3">
              <a:hueOff val="-7583747"/>
              <a:satOff val="21827"/>
              <a:lumOff val="397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40D69D-121B-4659-B032-20087BAC00E4}">
      <dsp:nvSpPr>
        <dsp:cNvPr id="0" name=""/>
        <dsp:cNvSpPr/>
      </dsp:nvSpPr>
      <dsp:spPr>
        <a:xfrm>
          <a:off x="1136497" y="1598890"/>
          <a:ext cx="2291585" cy="1155731"/>
        </a:xfrm>
        <a:prstGeom prst="roundRect">
          <a:avLst/>
        </a:prstGeom>
        <a:gradFill rotWithShape="0">
          <a:gsLst>
            <a:gs pos="0">
              <a:schemeClr val="accent3">
                <a:hueOff val="-10111663"/>
                <a:satOff val="29102"/>
                <a:lumOff val="5293"/>
                <a:alphaOff val="0"/>
                <a:lumMod val="110000"/>
                <a:satMod val="105000"/>
                <a:tint val="67000"/>
              </a:schemeClr>
            </a:gs>
            <a:gs pos="50000">
              <a:schemeClr val="accent3">
                <a:hueOff val="-10111663"/>
                <a:satOff val="29102"/>
                <a:lumOff val="5293"/>
                <a:alphaOff val="0"/>
                <a:lumMod val="105000"/>
                <a:satMod val="103000"/>
                <a:tint val="73000"/>
              </a:schemeClr>
            </a:gs>
            <a:gs pos="100000">
              <a:schemeClr val="accent3">
                <a:hueOff val="-10111663"/>
                <a:satOff val="29102"/>
                <a:lumOff val="529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solidFill>
              <a:latin typeface="Arial" panose="020B0604020202020204" pitchFamily="34" charset="0"/>
              <a:cs typeface="Arial" panose="020B0604020202020204" pitchFamily="34" charset="0"/>
            </a:rPr>
            <a:t>Se realizó compostas en el centro de capacitación y también con los productores</a:t>
          </a:r>
          <a:endParaRPr lang="es-MX" sz="1600" kern="1200" dirty="0">
            <a:solidFill>
              <a:schemeClr val="tx2"/>
            </a:solidFill>
            <a:latin typeface="Arial" panose="020B0604020202020204" pitchFamily="34" charset="0"/>
            <a:cs typeface="Arial" panose="020B0604020202020204" pitchFamily="34" charset="0"/>
          </a:endParaRPr>
        </a:p>
      </dsp:txBody>
      <dsp:txXfrm>
        <a:off x="1192915" y="1655308"/>
        <a:ext cx="2178749" cy="1042895"/>
      </dsp:txXfrm>
    </dsp:sp>
    <dsp:sp modelId="{D6C5EDA3-037E-4CB5-AA61-042181B6F0F7}">
      <dsp:nvSpPr>
        <dsp:cNvPr id="0" name=""/>
        <dsp:cNvSpPr/>
      </dsp:nvSpPr>
      <dsp:spPr>
        <a:xfrm>
          <a:off x="2169184" y="579933"/>
          <a:ext cx="4621889" cy="4621889"/>
        </a:xfrm>
        <a:custGeom>
          <a:avLst/>
          <a:gdLst/>
          <a:ahLst/>
          <a:cxnLst/>
          <a:rect l="0" t="0" r="0" b="0"/>
          <a:pathLst>
            <a:path>
              <a:moveTo>
                <a:pt x="398828" y="1013147"/>
              </a:moveTo>
              <a:arcTo wR="2310944" hR="2310944" stAng="12849938" swAng="1026659"/>
            </a:path>
          </a:pathLst>
        </a:custGeom>
        <a:noFill/>
        <a:ln w="6350" cap="flat" cmpd="sng" algn="ctr">
          <a:solidFill>
            <a:schemeClr val="accent3">
              <a:hueOff val="-10111663"/>
              <a:satOff val="29102"/>
              <a:lumOff val="5293"/>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5/31/2016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‹Nº›</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5/31/2016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‹Nº›</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9</a:t>
            </a:fld>
            <a:endParaRPr lang="en-US"/>
          </a:p>
        </p:txBody>
      </p:sp>
    </p:spTree>
    <p:extLst>
      <p:ext uri="{BB962C8B-B14F-4D97-AF65-F5344CB8AC3E}">
        <p14:creationId xmlns:p14="http://schemas.microsoft.com/office/powerpoint/2010/main" val="711306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2466975-C014-42E5-BFA6-B8D5FDD3B81F}" type="datetimeFigureOut">
              <a:rPr lang="en-US"/>
              <a:t>5/31/2016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‹Nº›</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5/31/2016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5/31/2016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‹Nº›</a:t>
            </a:fld>
            <a:endParaRPr/>
          </a:p>
        </p:txBody>
      </p:sp>
      <p:sp>
        <p:nvSpPr>
          <p:cNvPr id="2" name="Vertical Title 1"/>
          <p:cNvSpPr>
            <a:spLocks noGrp="1"/>
          </p:cNvSpPr>
          <p:nvPr>
            <p:ph type="title" orient="vert"/>
          </p:nvPr>
        </p:nvSpPr>
        <p:spPr>
          <a:xfrm>
            <a:off x="9558667" y="685800"/>
            <a:ext cx="1295401" cy="5486400"/>
          </a:xfrm>
        </p:spPr>
        <p:txBody>
          <a:bodyPr vert="eaVert"/>
          <a:lstStyle/>
          <a:p>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5/31/2016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a:t>5/31/2016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‹Nº›</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2466975-C014-42E5-BFA6-B8D5FDD3B81F}" type="datetimeFigureOut">
              <a:rPr lang="en-US"/>
              <a:t>5/31/2016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2466975-C014-42E5-BFA6-B8D5FDD3B81F}" type="datetimeFigureOut">
              <a:rPr lang="en-US"/>
              <a:t>5/31/2016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693B167E-EA96-4147-81DE-549160052C22}"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2466975-C014-42E5-BFA6-B8D5FDD3B81F}" type="datetimeFigureOut">
              <a:rPr lang="en-US"/>
              <a:t>5/31/2016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93B167E-EA96-4147-81DE-549160052C22}"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2466975-C014-42E5-BFA6-B8D5FDD3B81F}" type="datetimeFigureOut">
              <a:rPr lang="en-US"/>
              <a:t>5/31/2016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93B167E-EA96-4147-81DE-549160052C22}"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5/31/2016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‹Nº›</a:t>
            </a:fld>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5/31/2016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‹Nº›</a:t>
            </a:fld>
            <a:endParaRPr/>
          </a:p>
        </p:txBody>
      </p:sp>
      <p:sp>
        <p:nvSpPr>
          <p:cNvPr id="3" name="Picture Placeholder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000">
                <a:solidFill>
                  <a:schemeClr val="tx1"/>
                </a:solidFill>
              </a:defRPr>
            </a:lvl1pPr>
          </a:lstStyle>
          <a:p>
            <a:fld id="{52466975-C014-42E5-BFA6-B8D5FDD3B81F}" type="datetimeFigureOut">
              <a:rPr lang="en-US"/>
              <a:t>5/31/2016</a:t>
            </a:fld>
            <a:endParaRPr/>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a:t>‹Nº›</a:t>
            </a:fld>
            <a:endParaRPr/>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972" y="260648"/>
            <a:ext cx="7632848" cy="1200329"/>
          </a:xfrm>
          <a:prstGeom prst="rect">
            <a:avLst/>
          </a:prstGeom>
        </p:spPr>
        <p:txBody>
          <a:bodyPr wrap="square">
            <a:spAutoFit/>
          </a:bodyPr>
          <a:lstStyle/>
          <a:p>
            <a:pPr algn="ctr"/>
            <a:r>
              <a:rPr lang="es-MX" sz="2400" dirty="0">
                <a:solidFill>
                  <a:schemeClr val="tx2"/>
                </a:solidFill>
              </a:rPr>
              <a:t>UNIVERSIDAD </a:t>
            </a:r>
            <a:r>
              <a:rPr lang="es-MX" sz="2400" dirty="0" smtClean="0">
                <a:solidFill>
                  <a:schemeClr val="tx2"/>
                </a:solidFill>
              </a:rPr>
              <a:t>AUTÓNOMA </a:t>
            </a:r>
            <a:r>
              <a:rPr lang="es-MX" sz="2400" dirty="0">
                <a:solidFill>
                  <a:schemeClr val="tx2"/>
                </a:solidFill>
              </a:rPr>
              <a:t>AGRARIA ANTONIO NARRO</a:t>
            </a:r>
          </a:p>
          <a:p>
            <a:pPr algn="ctr"/>
            <a:r>
              <a:rPr lang="es-MX" sz="2400" smtClean="0">
                <a:solidFill>
                  <a:schemeClr val="tx2"/>
                </a:solidFill>
              </a:rPr>
              <a:t>DIVISION </a:t>
            </a:r>
            <a:r>
              <a:rPr lang="es-MX" sz="2400" dirty="0">
                <a:solidFill>
                  <a:schemeClr val="tx2"/>
                </a:solidFill>
              </a:rPr>
              <a:t>DE AGRONOMÍA</a:t>
            </a:r>
          </a:p>
          <a:p>
            <a:pPr algn="ctr"/>
            <a:r>
              <a:rPr lang="es-MX" sz="2400" dirty="0">
                <a:solidFill>
                  <a:schemeClr val="tx2"/>
                </a:solidFill>
              </a:rPr>
              <a:t>DEPARTAMENTO DE BOTÁNICA</a:t>
            </a:r>
          </a:p>
        </p:txBody>
      </p:sp>
      <p:pic>
        <p:nvPicPr>
          <p:cNvPr id="8" name="Picture 7"/>
          <p:cNvPicPr>
            <a:picLocks noChangeAspect="1"/>
          </p:cNvPicPr>
          <p:nvPr/>
        </p:nvPicPr>
        <p:blipFill>
          <a:blip r:embed="rId2"/>
          <a:stretch>
            <a:fillRect/>
          </a:stretch>
        </p:blipFill>
        <p:spPr>
          <a:xfrm>
            <a:off x="261764" y="260648"/>
            <a:ext cx="2016224" cy="1752844"/>
          </a:xfrm>
          <a:prstGeom prst="rect">
            <a:avLst/>
          </a:prstGeom>
        </p:spPr>
      </p:pic>
      <p:pic>
        <p:nvPicPr>
          <p:cNvPr id="10" name="Picture 9"/>
          <p:cNvPicPr>
            <a:picLocks noChangeAspect="1"/>
          </p:cNvPicPr>
          <p:nvPr/>
        </p:nvPicPr>
        <p:blipFill>
          <a:blip r:embed="rId3"/>
          <a:stretch>
            <a:fillRect/>
          </a:stretch>
        </p:blipFill>
        <p:spPr>
          <a:xfrm>
            <a:off x="9982844" y="260648"/>
            <a:ext cx="2051780" cy="1752844"/>
          </a:xfrm>
          <a:prstGeom prst="rect">
            <a:avLst/>
          </a:prstGeom>
        </p:spPr>
      </p:pic>
      <p:sp>
        <p:nvSpPr>
          <p:cNvPr id="11" name="TextBox 10"/>
          <p:cNvSpPr txBox="1"/>
          <p:nvPr/>
        </p:nvSpPr>
        <p:spPr>
          <a:xfrm>
            <a:off x="549796" y="1700808"/>
            <a:ext cx="10801200" cy="4708981"/>
          </a:xfrm>
          <a:prstGeom prst="rect">
            <a:avLst/>
          </a:prstGeom>
          <a:noFill/>
        </p:spPr>
        <p:txBody>
          <a:bodyPr wrap="square" rtlCol="0">
            <a:spAutoFit/>
          </a:bodyPr>
          <a:lstStyle/>
          <a:p>
            <a:pPr algn="ctr"/>
            <a:r>
              <a:rPr lang="es-MX" sz="2400" dirty="0" smtClean="0">
                <a:solidFill>
                  <a:schemeClr val="tx2"/>
                </a:solidFill>
              </a:rPr>
              <a:t>PRESENTACIÓN DE PRACTICAS PROFESIONALES</a:t>
            </a:r>
          </a:p>
          <a:p>
            <a:pPr algn="ctr"/>
            <a:endParaRPr lang="es-MX" sz="2400" dirty="0" smtClean="0">
              <a:solidFill>
                <a:schemeClr val="tx2"/>
              </a:solidFill>
            </a:endParaRPr>
          </a:p>
          <a:p>
            <a:pPr algn="ctr"/>
            <a:r>
              <a:rPr lang="es-MX" sz="2400" dirty="0">
                <a:solidFill>
                  <a:schemeClr val="tx2"/>
                </a:solidFill>
              </a:rPr>
              <a:t>ALUMNA: ELIZABETH SÁNCHEZ ZACATECO</a:t>
            </a:r>
          </a:p>
          <a:p>
            <a:endParaRPr lang="es-MX" dirty="0"/>
          </a:p>
          <a:p>
            <a:endParaRPr lang="es-MX" dirty="0"/>
          </a:p>
          <a:p>
            <a:pPr algn="ctr"/>
            <a:r>
              <a:rPr lang="es-MX" sz="2400" dirty="0" smtClean="0">
                <a:solidFill>
                  <a:schemeClr val="tx2"/>
                </a:solidFill>
              </a:rPr>
              <a:t>INSTITUCIÓN </a:t>
            </a:r>
            <a:r>
              <a:rPr lang="es-MX" sz="2400" dirty="0">
                <a:solidFill>
                  <a:schemeClr val="tx2"/>
                </a:solidFill>
              </a:rPr>
              <a:t>RECEPOTORA:INSTITUTO PARA EL DESARROLLO DE LA MIXTECA, A.C. FUNDACION </a:t>
            </a:r>
            <a:r>
              <a:rPr lang="es-MX" sz="2400" dirty="0" smtClean="0">
                <a:solidFill>
                  <a:schemeClr val="tx2"/>
                </a:solidFill>
              </a:rPr>
              <a:t>AYÚ</a:t>
            </a:r>
          </a:p>
          <a:p>
            <a:pPr algn="ctr"/>
            <a:endParaRPr lang="es-MX" sz="2400" dirty="0">
              <a:solidFill>
                <a:schemeClr val="tx2"/>
              </a:solidFill>
            </a:endParaRPr>
          </a:p>
          <a:p>
            <a:pPr algn="ctr"/>
            <a:r>
              <a:rPr lang="es-MX" sz="2400" dirty="0">
                <a:solidFill>
                  <a:schemeClr val="tx2"/>
                </a:solidFill>
              </a:rPr>
              <a:t>ASESOR EXTERNO: ING. EDUARDO </a:t>
            </a:r>
            <a:r>
              <a:rPr lang="es-MX" sz="2400" dirty="0" smtClean="0">
                <a:solidFill>
                  <a:schemeClr val="tx2"/>
                </a:solidFill>
              </a:rPr>
              <a:t>RÍOS CRUZ</a:t>
            </a:r>
          </a:p>
          <a:p>
            <a:pPr algn="ctr"/>
            <a:endParaRPr lang="es-MX" sz="2400" dirty="0" smtClean="0">
              <a:solidFill>
                <a:schemeClr val="tx2"/>
              </a:solidFill>
            </a:endParaRPr>
          </a:p>
          <a:p>
            <a:pPr algn="ctr"/>
            <a:r>
              <a:rPr lang="es-MX" sz="2400" dirty="0" smtClean="0">
                <a:solidFill>
                  <a:schemeClr val="tx2"/>
                </a:solidFill>
              </a:rPr>
              <a:t>ASESOR INTERNO: M.C. SOFIA COMPARÁN SANCHEZ</a:t>
            </a:r>
          </a:p>
          <a:p>
            <a:pPr algn="ctr"/>
            <a:endParaRPr lang="es-MX" sz="2400" dirty="0" smtClean="0">
              <a:solidFill>
                <a:schemeClr val="tx2"/>
              </a:solidFill>
            </a:endParaRPr>
          </a:p>
          <a:p>
            <a:pPr algn="ctr"/>
            <a:endParaRPr lang="es-MX" sz="2400" dirty="0">
              <a:solidFill>
                <a:schemeClr val="tx2"/>
              </a:solidFill>
            </a:endParaRPr>
          </a:p>
        </p:txBody>
      </p:sp>
      <p:sp>
        <p:nvSpPr>
          <p:cNvPr id="2" name="Rectangle 1"/>
          <p:cNvSpPr/>
          <p:nvPr/>
        </p:nvSpPr>
        <p:spPr>
          <a:xfrm>
            <a:off x="441139" y="6250640"/>
            <a:ext cx="2052873" cy="369332"/>
          </a:xfrm>
          <a:prstGeom prst="rect">
            <a:avLst/>
          </a:prstGeom>
        </p:spPr>
        <p:txBody>
          <a:bodyPr wrap="square">
            <a:spAutoFit/>
          </a:bodyPr>
          <a:lstStyle/>
          <a:p>
            <a:pPr algn="ctr"/>
            <a:r>
              <a:rPr lang="es-MX" dirty="0">
                <a:solidFill>
                  <a:schemeClr val="tx2"/>
                </a:solidFill>
                <a:latin typeface="Arial" panose="020B0604020202020204" pitchFamily="34" charset="0"/>
                <a:cs typeface="Arial" panose="020B0604020202020204" pitchFamily="34" charset="0"/>
              </a:rPr>
              <a:t>Saltillo, Coahuila                                        </a:t>
            </a:r>
          </a:p>
        </p:txBody>
      </p:sp>
      <p:sp>
        <p:nvSpPr>
          <p:cNvPr id="3" name="Rectangle 2"/>
          <p:cNvSpPr/>
          <p:nvPr/>
        </p:nvSpPr>
        <p:spPr>
          <a:xfrm>
            <a:off x="8902724" y="6250640"/>
            <a:ext cx="237626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2"/>
                </a:solidFill>
                <a:latin typeface="Arial" panose="020B0604020202020204" pitchFamily="34" charset="0"/>
                <a:cs typeface="Arial" panose="020B0604020202020204" pitchFamily="34" charset="0"/>
              </a:rPr>
              <a:t>02/junio/2016</a:t>
            </a:r>
            <a:endParaRPr lang="es-MX"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780" y="1844824"/>
            <a:ext cx="11305256" cy="4154984"/>
          </a:xfrm>
          <a:prstGeom prst="rect">
            <a:avLst/>
          </a:prstGeom>
        </p:spPr>
        <p:txBody>
          <a:bodyPr wrap="square">
            <a:spAutoFit/>
          </a:bodyPr>
          <a:lstStyle/>
          <a:p>
            <a:pPr algn="just"/>
            <a:r>
              <a:rPr lang="es-MX" sz="2400" dirty="0">
                <a:solidFill>
                  <a:schemeClr val="tx2"/>
                </a:solidFill>
                <a:latin typeface="Arial" panose="020B0604020202020204" pitchFamily="34" charset="0"/>
                <a:cs typeface="Arial" panose="020B0604020202020204" pitchFamily="34" charset="0"/>
              </a:rPr>
              <a:t>Carencias: </a:t>
            </a:r>
            <a:endParaRPr lang="es-MX" sz="2400" dirty="0" smtClean="0">
              <a:solidFill>
                <a:schemeClr val="tx2"/>
              </a:solidFill>
              <a:latin typeface="Arial" panose="020B0604020202020204" pitchFamily="34" charset="0"/>
              <a:cs typeface="Arial" panose="020B0604020202020204" pitchFamily="34" charset="0"/>
            </a:endParaRPr>
          </a:p>
          <a:p>
            <a:pPr algn="just"/>
            <a:r>
              <a:rPr lang="es-MX" sz="2400" dirty="0" smtClean="0">
                <a:solidFill>
                  <a:schemeClr val="tx2"/>
                </a:solidFill>
                <a:latin typeface="Arial" panose="020B0604020202020204" pitchFamily="34" charset="0"/>
                <a:cs typeface="Arial" panose="020B0604020202020204" pitchFamily="34" charset="0"/>
              </a:rPr>
              <a:t>Conocimiento </a:t>
            </a:r>
            <a:r>
              <a:rPr lang="es-MX" sz="2400" dirty="0">
                <a:solidFill>
                  <a:schemeClr val="tx2"/>
                </a:solidFill>
                <a:latin typeface="Arial" panose="020B0604020202020204" pitchFamily="34" charset="0"/>
                <a:cs typeface="Arial" panose="020B0604020202020204" pitchFamily="34" charset="0"/>
              </a:rPr>
              <a:t>para detectar plagas y enfermedades y la forma de combatirlas</a:t>
            </a:r>
            <a:r>
              <a:rPr lang="es-MX" sz="2400" dirty="0" smtClean="0">
                <a:solidFill>
                  <a:schemeClr val="tx2"/>
                </a:solidFill>
                <a:latin typeface="Arial" panose="020B0604020202020204" pitchFamily="34" charset="0"/>
                <a:cs typeface="Arial" panose="020B0604020202020204" pitchFamily="34" charset="0"/>
              </a:rPr>
              <a:t>.</a:t>
            </a:r>
          </a:p>
          <a:p>
            <a:pPr algn="just"/>
            <a:r>
              <a:rPr lang="es-MX" sz="2400" dirty="0" smtClean="0">
                <a:solidFill>
                  <a:schemeClr val="tx2"/>
                </a:solidFill>
                <a:latin typeface="Arial" panose="020B0604020202020204" pitchFamily="34" charset="0"/>
                <a:cs typeface="Arial" panose="020B0604020202020204" pitchFamily="34" charset="0"/>
              </a:rPr>
              <a:t> </a:t>
            </a:r>
          </a:p>
          <a:p>
            <a:pPr algn="just"/>
            <a:r>
              <a:rPr lang="es-MX" sz="2400" dirty="0" smtClean="0">
                <a:solidFill>
                  <a:schemeClr val="tx2"/>
                </a:solidFill>
                <a:latin typeface="Arial" panose="020B0604020202020204" pitchFamily="34" charset="0"/>
                <a:cs typeface="Arial" panose="020B0604020202020204" pitchFamily="34" charset="0"/>
              </a:rPr>
              <a:t>Resultados:</a:t>
            </a:r>
          </a:p>
          <a:p>
            <a:pPr algn="just"/>
            <a:endParaRPr lang="es-MX" sz="2400" dirty="0" smtClean="0">
              <a:solidFill>
                <a:schemeClr val="tx2"/>
              </a:solidFill>
              <a:latin typeface="Arial" panose="020B0604020202020204" pitchFamily="34" charset="0"/>
              <a:cs typeface="Arial" panose="020B0604020202020204" pitchFamily="34" charset="0"/>
            </a:endParaRPr>
          </a:p>
          <a:p>
            <a:pPr algn="just"/>
            <a:r>
              <a:rPr lang="es-MX" sz="2400" dirty="0">
                <a:solidFill>
                  <a:schemeClr val="tx2"/>
                </a:solidFill>
                <a:latin typeface="Arial" panose="020B0604020202020204" pitchFamily="34" charset="0"/>
                <a:cs typeface="Arial" panose="020B0604020202020204" pitchFamily="34" charset="0"/>
              </a:rPr>
              <a:t>Los resultados que se obtuvo con los productores fue la realización de compostas utilizando los residuos de sus cosechas de tomate, reactivar el área de </a:t>
            </a:r>
            <a:r>
              <a:rPr lang="es-MX" sz="2400" dirty="0" err="1">
                <a:solidFill>
                  <a:schemeClr val="tx2"/>
                </a:solidFill>
                <a:latin typeface="Arial" panose="020B0604020202020204" pitchFamily="34" charset="0"/>
                <a:cs typeface="Arial" panose="020B0604020202020204" pitchFamily="34" charset="0"/>
              </a:rPr>
              <a:t>lombricomposta</a:t>
            </a:r>
            <a:r>
              <a:rPr lang="es-MX" sz="2400" dirty="0">
                <a:solidFill>
                  <a:schemeClr val="tx2"/>
                </a:solidFill>
                <a:latin typeface="Arial" panose="020B0604020202020204" pitchFamily="34" charset="0"/>
                <a:cs typeface="Arial" panose="020B0604020202020204" pitchFamily="34" charset="0"/>
              </a:rPr>
              <a:t> en CECADES </a:t>
            </a:r>
            <a:r>
              <a:rPr lang="es-MX" sz="2400" dirty="0" err="1">
                <a:solidFill>
                  <a:schemeClr val="tx2"/>
                </a:solidFill>
                <a:latin typeface="Arial" panose="020B0604020202020204" pitchFamily="34" charset="0"/>
                <a:cs typeface="Arial" panose="020B0604020202020204" pitchFamily="34" charset="0"/>
              </a:rPr>
              <a:t>Ayú</a:t>
            </a:r>
            <a:r>
              <a:rPr lang="es-MX" sz="2400" dirty="0">
                <a:solidFill>
                  <a:schemeClr val="tx2"/>
                </a:solidFill>
                <a:latin typeface="Arial" panose="020B0604020202020204" pitchFamily="34" charset="0"/>
                <a:cs typeface="Arial" panose="020B0604020202020204" pitchFamily="34" charset="0"/>
              </a:rPr>
              <a:t>, prevenir y combatir enfermedades, nuevas áreas de producción y el buen intercambio de conocimientos y experiencias entre los  productores.</a:t>
            </a:r>
            <a:endParaRPr lang="es-MX" sz="2400" dirty="0" smtClean="0">
              <a:solidFill>
                <a:schemeClr val="tx2"/>
              </a:solidFill>
              <a:latin typeface="Arial" panose="020B0604020202020204" pitchFamily="34" charset="0"/>
              <a:cs typeface="Arial" panose="020B0604020202020204" pitchFamily="34" charset="0"/>
            </a:endParaRPr>
          </a:p>
          <a:p>
            <a:pPr algn="just"/>
            <a:endParaRPr lang="es-MX"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96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2204" y="404664"/>
            <a:ext cx="3096344" cy="523220"/>
          </a:xfrm>
          <a:prstGeom prst="rect">
            <a:avLst/>
          </a:prstGeom>
          <a:noFill/>
        </p:spPr>
        <p:txBody>
          <a:bodyPr wrap="square" rtlCol="0">
            <a:spAutoFit/>
          </a:bodyPr>
          <a:lstStyle/>
          <a:p>
            <a:r>
              <a:rPr lang="es-MX" sz="2800" dirty="0" smtClean="0">
                <a:solidFill>
                  <a:schemeClr val="tx2"/>
                </a:solidFill>
              </a:rPr>
              <a:t>FUNDACIÓN AYÚ</a:t>
            </a:r>
            <a:endParaRPr lang="es-MX" sz="2800" dirty="0">
              <a:solidFill>
                <a:schemeClr val="tx2"/>
              </a:solidFill>
            </a:endParaRPr>
          </a:p>
        </p:txBody>
      </p:sp>
      <p:sp>
        <p:nvSpPr>
          <p:cNvPr id="6" name="Rectangle 5"/>
          <p:cNvSpPr/>
          <p:nvPr/>
        </p:nvSpPr>
        <p:spPr>
          <a:xfrm>
            <a:off x="621804" y="2292258"/>
            <a:ext cx="4176464" cy="4524315"/>
          </a:xfrm>
          <a:prstGeom prst="rect">
            <a:avLst/>
          </a:prstGeom>
        </p:spPr>
        <p:txBody>
          <a:bodyPr wrap="square">
            <a:spAutoFit/>
          </a:bodyPr>
          <a:lstStyle/>
          <a:p>
            <a:pPr algn="just"/>
            <a:r>
              <a:rPr lang="es-MX" sz="2400" dirty="0" smtClean="0">
                <a:solidFill>
                  <a:schemeClr val="tx2"/>
                </a:solidFill>
              </a:rPr>
              <a:t>Es </a:t>
            </a:r>
            <a:r>
              <a:rPr lang="es-MX" sz="2400" dirty="0">
                <a:solidFill>
                  <a:schemeClr val="tx2"/>
                </a:solidFill>
              </a:rPr>
              <a:t>una asociación civil no gubernamental, no religiosa, no lucrativa y no política, constituida en 1</a:t>
            </a:r>
            <a:r>
              <a:rPr lang="es-MX" sz="2400" dirty="0" smtClean="0">
                <a:solidFill>
                  <a:schemeClr val="tx2"/>
                </a:solidFill>
              </a:rPr>
              <a:t>993</a:t>
            </a:r>
            <a:r>
              <a:rPr lang="es-MX" sz="2400" dirty="0">
                <a:solidFill>
                  <a:schemeClr val="tx2"/>
                </a:solidFill>
              </a:rPr>
              <a:t>, cuya misión es promover y atender el desarrollo integral y sustentable de la población cuyas condiciones sean de pobreza y marginación</a:t>
            </a:r>
            <a:r>
              <a:rPr lang="es-MX" sz="2400" dirty="0" smtClean="0">
                <a:solidFill>
                  <a:schemeClr val="tx2"/>
                </a:solidFill>
              </a:rPr>
              <a:t>. La fundación esta ubicada en </a:t>
            </a:r>
            <a:r>
              <a:rPr lang="es-MX" sz="2400" dirty="0" err="1" smtClean="0">
                <a:solidFill>
                  <a:schemeClr val="tx2"/>
                </a:solidFill>
              </a:rPr>
              <a:t>Huajuapán</a:t>
            </a:r>
            <a:r>
              <a:rPr lang="es-MX" sz="2400" dirty="0" smtClean="0">
                <a:solidFill>
                  <a:schemeClr val="tx2"/>
                </a:solidFill>
              </a:rPr>
              <a:t> de León, Oaxaca.</a:t>
            </a:r>
          </a:p>
          <a:p>
            <a:pPr algn="just"/>
            <a:endParaRPr lang="es-MX" sz="2400" dirty="0">
              <a:solidFill>
                <a:schemeClr val="tx2"/>
              </a:solidFill>
            </a:endParaRPr>
          </a:p>
        </p:txBody>
      </p:sp>
      <p:pic>
        <p:nvPicPr>
          <p:cNvPr id="7" name="Picture 6"/>
          <p:cNvPicPr>
            <a:picLocks noChangeAspect="1"/>
          </p:cNvPicPr>
          <p:nvPr/>
        </p:nvPicPr>
        <p:blipFill>
          <a:blip r:embed="rId2"/>
          <a:stretch>
            <a:fillRect/>
          </a:stretch>
        </p:blipFill>
        <p:spPr>
          <a:xfrm>
            <a:off x="5518348" y="1844824"/>
            <a:ext cx="6240694" cy="4680520"/>
          </a:xfrm>
          <a:prstGeom prst="rect">
            <a:avLst/>
          </a:prstGeom>
        </p:spPr>
      </p:pic>
    </p:spTree>
    <p:extLst>
      <p:ext uri="{BB962C8B-B14F-4D97-AF65-F5344CB8AC3E}">
        <p14:creationId xmlns:p14="http://schemas.microsoft.com/office/powerpoint/2010/main" val="321187753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OBJETIVO</a:t>
            </a:r>
            <a:endParaRPr lang="es-MX" dirty="0"/>
          </a:p>
        </p:txBody>
      </p:sp>
      <p:sp>
        <p:nvSpPr>
          <p:cNvPr id="3" name="Content Placeholder 2"/>
          <p:cNvSpPr>
            <a:spLocks noGrp="1"/>
          </p:cNvSpPr>
          <p:nvPr>
            <p:ph idx="1"/>
          </p:nvPr>
        </p:nvSpPr>
        <p:spPr>
          <a:xfrm>
            <a:off x="261764" y="2564904"/>
            <a:ext cx="4464496" cy="1368152"/>
          </a:xfrm>
        </p:spPr>
        <p:txBody>
          <a:bodyPr>
            <a:noAutofit/>
          </a:bodyPr>
          <a:lstStyle/>
          <a:p>
            <a:pPr algn="just"/>
            <a:r>
              <a:rPr lang="es-MX" dirty="0">
                <a:solidFill>
                  <a:schemeClr val="tx2"/>
                </a:solidFill>
                <a:latin typeface="Arial" panose="020B0604020202020204" pitchFamily="34" charset="0"/>
                <a:cs typeface="Arial" panose="020B0604020202020204" pitchFamily="34" charset="0"/>
              </a:rPr>
              <a:t>lograr que los programas y acciones del I.D.M. impacten positivamente en los niveles de vida y de bienestar social de los beneficiarios y sus familias, logrando el arraigo en sus comunidades.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291" y="1772816"/>
            <a:ext cx="7139661" cy="4016059"/>
          </a:xfrm>
          <a:prstGeom prst="ellipse">
            <a:avLst/>
          </a:prstGeom>
          <a:ln>
            <a:noFill/>
          </a:ln>
          <a:effectLst>
            <a:softEdge rad="112500"/>
          </a:effectLst>
        </p:spPr>
      </p:pic>
    </p:spTree>
    <p:extLst>
      <p:ext uri="{BB962C8B-B14F-4D97-AF65-F5344CB8AC3E}">
        <p14:creationId xmlns:p14="http://schemas.microsoft.com/office/powerpoint/2010/main" val="25348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18148" y="476672"/>
            <a:ext cx="4248472" cy="461665"/>
          </a:xfrm>
          <a:prstGeom prst="rect">
            <a:avLst/>
          </a:prstGeom>
          <a:noFill/>
        </p:spPr>
        <p:txBody>
          <a:bodyPr wrap="square" rtlCol="0">
            <a:spAutoFit/>
          </a:bodyPr>
          <a:lstStyle/>
          <a:p>
            <a:r>
              <a:rPr lang="es-MX" sz="2400" dirty="0" smtClean="0">
                <a:solidFill>
                  <a:schemeClr val="tx2"/>
                </a:solidFill>
              </a:rPr>
              <a:t>ACTIVIDADES REALIZADAS</a:t>
            </a:r>
            <a:endParaRPr lang="es-MX" sz="2400" dirty="0">
              <a:solidFill>
                <a:schemeClr val="tx2"/>
              </a:solidFill>
            </a:endParaRPr>
          </a:p>
        </p:txBody>
      </p:sp>
      <p:graphicFrame>
        <p:nvGraphicFramePr>
          <p:cNvPr id="7" name="Diagram 6"/>
          <p:cNvGraphicFramePr/>
          <p:nvPr>
            <p:extLst>
              <p:ext uri="{D42A27DB-BD31-4B8C-83A1-F6EECF244321}">
                <p14:modId xmlns:p14="http://schemas.microsoft.com/office/powerpoint/2010/main" val="1188322424"/>
              </p:ext>
            </p:extLst>
          </p:nvPr>
        </p:nvGraphicFramePr>
        <p:xfrm>
          <a:off x="1845940" y="1268760"/>
          <a:ext cx="9361040"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061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48" y="476672"/>
            <a:ext cx="3663731" cy="20608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4172" y="188640"/>
            <a:ext cx="4954567" cy="278694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4772" y="0"/>
            <a:ext cx="2088232" cy="371241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772" y="3198460"/>
            <a:ext cx="2088232" cy="332837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8346" y="3455436"/>
            <a:ext cx="5003409" cy="281441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8963" y="2780928"/>
            <a:ext cx="2225255" cy="3956009"/>
          </a:xfrm>
          <a:prstGeom prst="rect">
            <a:avLst/>
          </a:prstGeom>
        </p:spPr>
      </p:pic>
    </p:spTree>
    <p:extLst>
      <p:ext uri="{BB962C8B-B14F-4D97-AF65-F5344CB8AC3E}">
        <p14:creationId xmlns:p14="http://schemas.microsoft.com/office/powerpoint/2010/main" val="85366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85" y="188640"/>
            <a:ext cx="1944216" cy="345638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3455" y="219323"/>
            <a:ext cx="4608513" cy="25922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7244" y="171936"/>
            <a:ext cx="2448272" cy="435248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6580" y="4293096"/>
            <a:ext cx="4294212" cy="241549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2867" y="2559315"/>
            <a:ext cx="2418010" cy="429868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585" y="3661766"/>
            <a:ext cx="4934282" cy="2775534"/>
          </a:xfrm>
          <a:prstGeom prst="rect">
            <a:avLst/>
          </a:prstGeom>
        </p:spPr>
      </p:pic>
    </p:spTree>
    <p:extLst>
      <p:ext uri="{BB962C8B-B14F-4D97-AF65-F5344CB8AC3E}">
        <p14:creationId xmlns:p14="http://schemas.microsoft.com/office/powerpoint/2010/main" val="263358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764" y="188640"/>
            <a:ext cx="3384376" cy="60166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0236" y="1268760"/>
            <a:ext cx="7296810" cy="4104456"/>
          </a:xfrm>
          <a:prstGeom prst="rect">
            <a:avLst/>
          </a:prstGeom>
        </p:spPr>
      </p:pic>
    </p:spTree>
    <p:extLst>
      <p:ext uri="{BB962C8B-B14F-4D97-AF65-F5344CB8AC3E}">
        <p14:creationId xmlns:p14="http://schemas.microsoft.com/office/powerpoint/2010/main" val="15720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3852" y="476672"/>
            <a:ext cx="9433048" cy="461665"/>
          </a:xfrm>
          <a:prstGeom prst="rect">
            <a:avLst/>
          </a:prstGeom>
          <a:noFill/>
        </p:spPr>
        <p:txBody>
          <a:bodyPr wrap="square" rtlCol="0">
            <a:spAutoFit/>
          </a:bodyPr>
          <a:lstStyle/>
          <a:p>
            <a:r>
              <a:rPr lang="es-MX" sz="2400" dirty="0" smtClean="0">
                <a:solidFill>
                  <a:schemeClr val="tx2"/>
                </a:solidFill>
                <a:latin typeface="Arial" panose="020B0604020202020204" pitchFamily="34" charset="0"/>
                <a:cs typeface="Arial" panose="020B0604020202020204" pitchFamily="34" charset="0"/>
              </a:rPr>
              <a:t>PRODUCTOS QUE SE RECOMENDARON PARA LOS CULTIVOS</a:t>
            </a:r>
            <a:endParaRPr lang="es-MX" sz="2400" dirty="0">
              <a:solidFill>
                <a:schemeClr val="tx2"/>
              </a:solidFill>
              <a:latin typeface="Arial" panose="020B0604020202020204" pitchFamily="34" charset="0"/>
              <a:cs typeface="Arial" panose="020B0604020202020204" pitchFamily="34" charset="0"/>
            </a:endParaRPr>
          </a:p>
        </p:txBody>
      </p:sp>
      <p:sp>
        <p:nvSpPr>
          <p:cNvPr id="9" name="TextBox 8"/>
          <p:cNvSpPr txBox="1"/>
          <p:nvPr/>
        </p:nvSpPr>
        <p:spPr>
          <a:xfrm>
            <a:off x="837828" y="1841242"/>
            <a:ext cx="2952328" cy="5016758"/>
          </a:xfrm>
          <a:prstGeom prst="rect">
            <a:avLst/>
          </a:prstGeom>
          <a:noFill/>
        </p:spPr>
        <p:txBody>
          <a:bodyPr wrap="square" rtlCol="0">
            <a:spAutoFit/>
          </a:bodyPr>
          <a:lstStyle/>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Prosycar</a:t>
            </a:r>
            <a:r>
              <a:rPr lang="es-MX" sz="2000" dirty="0" smtClean="0">
                <a:solidFill>
                  <a:schemeClr val="tx2"/>
                </a:solidFill>
                <a:latin typeface="Arial" panose="020B0604020202020204" pitchFamily="34" charset="0"/>
                <a:cs typeface="Arial" panose="020B0604020202020204" pitchFamily="34" charset="0"/>
              </a:rPr>
              <a:t> 2ml/l</a:t>
            </a:r>
          </a:p>
          <a:p>
            <a:pPr marL="342900" indent="-342900">
              <a:buFont typeface="Arial" panose="020B0604020202020204" pitchFamily="34" charset="0"/>
              <a:buChar char="•"/>
            </a:pPr>
            <a:r>
              <a:rPr lang="es-MX" sz="2000" dirty="0" smtClean="0">
                <a:solidFill>
                  <a:schemeClr val="tx2"/>
                </a:solidFill>
                <a:latin typeface="Arial" panose="020B0604020202020204" pitchFamily="34" charset="0"/>
                <a:cs typeface="Arial" panose="020B0604020202020204" pitchFamily="34" charset="0"/>
              </a:rPr>
              <a:t>Full gro 1ml/l</a:t>
            </a: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Confidor</a:t>
            </a:r>
            <a:r>
              <a:rPr lang="es-MX" sz="2000" dirty="0" smtClean="0">
                <a:solidFill>
                  <a:schemeClr val="tx2"/>
                </a:solidFill>
                <a:latin typeface="Arial" panose="020B0604020202020204" pitchFamily="34" charset="0"/>
                <a:cs typeface="Arial" panose="020B0604020202020204" pitchFamily="34" charset="0"/>
              </a:rPr>
              <a:t> 2ml/l</a:t>
            </a: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Actara</a:t>
            </a:r>
            <a:r>
              <a:rPr lang="es-MX" sz="2000" dirty="0" smtClean="0">
                <a:solidFill>
                  <a:schemeClr val="tx2"/>
                </a:solidFill>
                <a:latin typeface="Arial" panose="020B0604020202020204" pitchFamily="34" charset="0"/>
                <a:cs typeface="Arial" panose="020B0604020202020204" pitchFamily="34" charset="0"/>
              </a:rPr>
              <a:t> 2ml/l</a:t>
            </a: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Sibanto</a:t>
            </a:r>
            <a:r>
              <a:rPr lang="es-MX" sz="2000" dirty="0" smtClean="0">
                <a:solidFill>
                  <a:schemeClr val="tx2"/>
                </a:solidFill>
                <a:latin typeface="Arial" panose="020B0604020202020204" pitchFamily="34" charset="0"/>
                <a:cs typeface="Arial" panose="020B0604020202020204" pitchFamily="34" charset="0"/>
              </a:rPr>
              <a:t> 1ml/l</a:t>
            </a: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Terracu</a:t>
            </a:r>
            <a:r>
              <a:rPr lang="es-MX" sz="2000" dirty="0" smtClean="0">
                <a:solidFill>
                  <a:schemeClr val="tx2"/>
                </a:solidFill>
                <a:latin typeface="Arial" panose="020B0604020202020204" pitchFamily="34" charset="0"/>
                <a:cs typeface="Arial" panose="020B0604020202020204" pitchFamily="34" charset="0"/>
              </a:rPr>
              <a:t> 40 g/ 20l</a:t>
            </a: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Agrimicú</a:t>
            </a:r>
            <a:r>
              <a:rPr lang="es-MX" sz="2000" dirty="0" smtClean="0">
                <a:solidFill>
                  <a:schemeClr val="tx2"/>
                </a:solidFill>
                <a:latin typeface="Arial" panose="020B0604020202020204" pitchFamily="34" charset="0"/>
                <a:cs typeface="Arial" panose="020B0604020202020204" pitchFamily="34" charset="0"/>
              </a:rPr>
              <a:t> 100 ml/20 l</a:t>
            </a:r>
          </a:p>
          <a:p>
            <a:pPr marL="342900" indent="-342900">
              <a:buFont typeface="Arial" panose="020B0604020202020204" pitchFamily="34" charset="0"/>
              <a:buChar char="•"/>
            </a:pPr>
            <a:r>
              <a:rPr lang="es-MX" sz="2000" dirty="0" smtClean="0">
                <a:solidFill>
                  <a:schemeClr val="tx2"/>
                </a:solidFill>
                <a:latin typeface="Arial" panose="020B0604020202020204" pitchFamily="34" charset="0"/>
                <a:cs typeface="Arial" panose="020B0604020202020204" pitchFamily="34" charset="0"/>
              </a:rPr>
              <a:t>Citrus</a:t>
            </a: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Prolux</a:t>
            </a:r>
            <a:r>
              <a:rPr lang="es-MX" sz="2000" dirty="0" smtClean="0">
                <a:solidFill>
                  <a:schemeClr val="tx2"/>
                </a:solidFill>
                <a:latin typeface="Arial" panose="020B0604020202020204" pitchFamily="34" charset="0"/>
                <a:cs typeface="Arial" panose="020B0604020202020204" pitchFamily="34" charset="0"/>
              </a:rPr>
              <a:t> pH</a:t>
            </a: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Nimicide</a:t>
            </a:r>
            <a:endParaRPr lang="es-MX"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smtClean="0">
                <a:solidFill>
                  <a:schemeClr val="tx2"/>
                </a:solidFill>
                <a:latin typeface="Arial" panose="020B0604020202020204" pitchFamily="34" charset="0"/>
                <a:cs typeface="Arial" panose="020B0604020202020204" pitchFamily="34" charset="0"/>
              </a:rPr>
              <a:t>Gama</a:t>
            </a: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Nutriwonder</a:t>
            </a:r>
            <a:endParaRPr lang="es-MX"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Anibac</a:t>
            </a:r>
            <a:r>
              <a:rPr lang="es-MX" sz="2000" dirty="0" smtClean="0">
                <a:solidFill>
                  <a:schemeClr val="tx2"/>
                </a:solidFill>
                <a:latin typeface="Arial" panose="020B0604020202020204" pitchFamily="34" charset="0"/>
                <a:cs typeface="Arial" panose="020B0604020202020204" pitchFamily="34" charset="0"/>
              </a:rPr>
              <a:t>-plus</a:t>
            </a:r>
          </a:p>
          <a:p>
            <a:pPr marL="342900" indent="-342900">
              <a:buFont typeface="Arial" panose="020B0604020202020204" pitchFamily="34" charset="0"/>
              <a:buChar char="•"/>
            </a:pPr>
            <a:r>
              <a:rPr lang="es-MX" sz="2000" dirty="0" smtClean="0">
                <a:solidFill>
                  <a:schemeClr val="tx2"/>
                </a:solidFill>
                <a:latin typeface="Arial" panose="020B0604020202020204" pitchFamily="34" charset="0"/>
                <a:cs typeface="Arial" panose="020B0604020202020204" pitchFamily="34" charset="0"/>
              </a:rPr>
              <a:t>Muralla</a:t>
            </a: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Cupravit</a:t>
            </a:r>
            <a:r>
              <a:rPr lang="es-MX" sz="2000" dirty="0" smtClean="0">
                <a:solidFill>
                  <a:schemeClr val="tx2"/>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s-MX" sz="2000" dirty="0">
              <a:solidFill>
                <a:schemeClr val="tx2"/>
              </a:solidFill>
              <a:latin typeface="Arial" panose="020B0604020202020204" pitchFamily="34" charset="0"/>
              <a:cs typeface="Arial" panose="020B0604020202020204" pitchFamily="34" charset="0"/>
            </a:endParaRPr>
          </a:p>
        </p:txBody>
      </p:sp>
      <p:sp>
        <p:nvSpPr>
          <p:cNvPr id="10" name="TextBox 9"/>
          <p:cNvSpPr txBox="1"/>
          <p:nvPr/>
        </p:nvSpPr>
        <p:spPr>
          <a:xfrm>
            <a:off x="8686700" y="1764298"/>
            <a:ext cx="2808312" cy="3170099"/>
          </a:xfrm>
          <a:prstGeom prst="rect">
            <a:avLst/>
          </a:prstGeom>
          <a:noFill/>
        </p:spPr>
        <p:txBody>
          <a:bodyPr wrap="square" rtlCol="0">
            <a:spAutoFit/>
          </a:bodyPr>
          <a:lstStyle/>
          <a:p>
            <a:r>
              <a:rPr lang="es-MX" sz="2000" dirty="0" smtClean="0">
                <a:solidFill>
                  <a:schemeClr val="tx2"/>
                </a:solidFill>
                <a:latin typeface="Arial" panose="020B0604020202020204" pitchFamily="34" charset="0"/>
                <a:cs typeface="Arial" panose="020B0604020202020204" pitchFamily="34" charset="0"/>
              </a:rPr>
              <a:t>Repoblar el suelo:</a:t>
            </a:r>
          </a:p>
          <a:p>
            <a:endParaRPr lang="es-MX" sz="2000" dirty="0" smtClean="0">
              <a:solidFill>
                <a:schemeClr val="tx2"/>
              </a:solidFill>
              <a:latin typeface="Arial" panose="020B0604020202020204" pitchFamily="34" charset="0"/>
              <a:cs typeface="Arial" panose="020B0604020202020204" pitchFamily="34" charset="0"/>
            </a:endParaRPr>
          </a:p>
          <a:p>
            <a:r>
              <a:rPr lang="es-MX" sz="2000" dirty="0" err="1" smtClean="0">
                <a:solidFill>
                  <a:schemeClr val="tx2"/>
                </a:solidFill>
                <a:latin typeface="Arial" panose="020B0604020202020204" pitchFamily="34" charset="0"/>
                <a:cs typeface="Arial" panose="020B0604020202020204" pitchFamily="34" charset="0"/>
              </a:rPr>
              <a:t>Nutripro</a:t>
            </a:r>
            <a:r>
              <a:rPr lang="es-MX" sz="2000" dirty="0" smtClean="0">
                <a:solidFill>
                  <a:schemeClr val="tx2"/>
                </a:solidFill>
                <a:latin typeface="Arial" panose="020B0604020202020204" pitchFamily="34" charset="0"/>
                <a:cs typeface="Arial" panose="020B0604020202020204" pitchFamily="34" charset="0"/>
              </a:rPr>
              <a:t>-mix</a:t>
            </a:r>
          </a:p>
          <a:p>
            <a:r>
              <a:rPr lang="es-MX" sz="2000" dirty="0" err="1" smtClean="0">
                <a:solidFill>
                  <a:schemeClr val="tx2"/>
                </a:solidFill>
                <a:latin typeface="Arial" panose="020B0604020202020204" pitchFamily="34" charset="0"/>
                <a:cs typeface="Arial" panose="020B0604020202020204" pitchFamily="34" charset="0"/>
              </a:rPr>
              <a:t>Aminofit</a:t>
            </a:r>
            <a:r>
              <a:rPr lang="es-MX" sz="2000" dirty="0" smtClean="0">
                <a:solidFill>
                  <a:schemeClr val="tx2"/>
                </a:solidFill>
                <a:latin typeface="Arial" panose="020B0604020202020204" pitchFamily="34" charset="0"/>
                <a:cs typeface="Arial" panose="020B0604020202020204" pitchFamily="34" charset="0"/>
              </a:rPr>
              <a:t> extra</a:t>
            </a:r>
          </a:p>
          <a:p>
            <a:r>
              <a:rPr lang="es-MX" sz="2000" dirty="0" err="1" smtClean="0">
                <a:solidFill>
                  <a:schemeClr val="tx2"/>
                </a:solidFill>
                <a:latin typeface="Arial" panose="020B0604020202020204" pitchFamily="34" charset="0"/>
                <a:cs typeface="Arial" panose="020B0604020202020204" pitchFamily="34" charset="0"/>
              </a:rPr>
              <a:t>Aminofit</a:t>
            </a:r>
            <a:r>
              <a:rPr lang="es-MX" sz="2000" dirty="0" smtClean="0">
                <a:solidFill>
                  <a:schemeClr val="tx2"/>
                </a:solidFill>
                <a:latin typeface="Arial" panose="020B0604020202020204" pitchFamily="34" charset="0"/>
                <a:cs typeface="Arial" panose="020B0604020202020204" pitchFamily="34" charset="0"/>
              </a:rPr>
              <a:t> BS</a:t>
            </a:r>
          </a:p>
          <a:p>
            <a:r>
              <a:rPr lang="es-MX" sz="2000" dirty="0" err="1" smtClean="0">
                <a:solidFill>
                  <a:schemeClr val="tx2"/>
                </a:solidFill>
                <a:latin typeface="Arial" panose="020B0604020202020204" pitchFamily="34" charset="0"/>
                <a:cs typeface="Arial" panose="020B0604020202020204" pitchFamily="34" charset="0"/>
              </a:rPr>
              <a:t>Pael</a:t>
            </a:r>
            <a:r>
              <a:rPr lang="es-MX" sz="2000" dirty="0" smtClean="0">
                <a:solidFill>
                  <a:schemeClr val="tx2"/>
                </a:solidFill>
                <a:latin typeface="Arial" panose="020B0604020202020204" pitchFamily="34" charset="0"/>
                <a:cs typeface="Arial" panose="020B0604020202020204" pitchFamily="34" charset="0"/>
              </a:rPr>
              <a:t> </a:t>
            </a:r>
          </a:p>
          <a:p>
            <a:r>
              <a:rPr lang="es-MX" sz="2000" dirty="0" err="1" smtClean="0">
                <a:solidFill>
                  <a:schemeClr val="tx2"/>
                </a:solidFill>
                <a:latin typeface="Arial" panose="020B0604020202020204" pitchFamily="34" charset="0"/>
                <a:cs typeface="Arial" panose="020B0604020202020204" pitchFamily="34" charset="0"/>
              </a:rPr>
              <a:t>Tricobio</a:t>
            </a:r>
            <a:endParaRPr lang="es-MX" sz="2000" dirty="0" smtClean="0">
              <a:solidFill>
                <a:schemeClr val="tx2"/>
              </a:solidFill>
              <a:latin typeface="Arial" panose="020B0604020202020204" pitchFamily="34" charset="0"/>
              <a:cs typeface="Arial" panose="020B0604020202020204" pitchFamily="34" charset="0"/>
            </a:endParaRPr>
          </a:p>
          <a:p>
            <a:r>
              <a:rPr lang="es-MX" sz="2000" dirty="0" smtClean="0">
                <a:solidFill>
                  <a:schemeClr val="tx2"/>
                </a:solidFill>
                <a:latin typeface="Arial" panose="020B0604020202020204" pitchFamily="34" charset="0"/>
                <a:cs typeface="Arial" panose="020B0604020202020204" pitchFamily="34" charset="0"/>
              </a:rPr>
              <a:t>Extra- Alga</a:t>
            </a:r>
          </a:p>
          <a:p>
            <a:r>
              <a:rPr lang="es-MX" sz="2000" dirty="0" smtClean="0">
                <a:solidFill>
                  <a:schemeClr val="tx2"/>
                </a:solidFill>
                <a:latin typeface="Arial" panose="020B0604020202020204" pitchFamily="34" charset="0"/>
                <a:cs typeface="Arial" panose="020B0604020202020204" pitchFamily="34" charset="0"/>
              </a:rPr>
              <a:t>Pro-</a:t>
            </a:r>
            <a:r>
              <a:rPr lang="es-MX" sz="2000" dirty="0" err="1" smtClean="0">
                <a:solidFill>
                  <a:schemeClr val="tx2"/>
                </a:solidFill>
                <a:latin typeface="Arial" panose="020B0604020202020204" pitchFamily="34" charset="0"/>
                <a:cs typeface="Arial" panose="020B0604020202020204" pitchFamily="34" charset="0"/>
              </a:rPr>
              <a:t>grow</a:t>
            </a:r>
            <a:endParaRPr lang="es-MX" sz="2000" dirty="0" smtClean="0">
              <a:solidFill>
                <a:schemeClr val="tx2"/>
              </a:solidFill>
              <a:latin typeface="Arial" panose="020B0604020202020204" pitchFamily="34" charset="0"/>
              <a:cs typeface="Arial" panose="020B0604020202020204" pitchFamily="34" charset="0"/>
            </a:endParaRPr>
          </a:p>
          <a:p>
            <a:endParaRPr lang="es-MX" sz="20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4798268" y="1796238"/>
            <a:ext cx="1944216" cy="5293757"/>
          </a:xfrm>
          <a:prstGeom prst="rect">
            <a:avLst/>
          </a:prstGeom>
          <a:noFill/>
        </p:spPr>
        <p:txBody>
          <a:bodyPr wrap="square" rtlCol="0">
            <a:spAutoFit/>
          </a:bodyPr>
          <a:lstStyle/>
          <a:p>
            <a:pPr marL="342900" indent="-342900">
              <a:buFont typeface="Arial" panose="020B0604020202020204" pitchFamily="34" charset="0"/>
              <a:buChar char="•"/>
            </a:pPr>
            <a:r>
              <a:rPr lang="es-MX" sz="2000" dirty="0" smtClean="0">
                <a:solidFill>
                  <a:schemeClr val="tx2"/>
                </a:solidFill>
                <a:latin typeface="Arial" panose="020B0604020202020204" pitchFamily="34" charset="0"/>
                <a:cs typeface="Arial" panose="020B0604020202020204" pitchFamily="34" charset="0"/>
              </a:rPr>
              <a:t>Captan</a:t>
            </a: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Manzate</a:t>
            </a:r>
            <a:endParaRPr lang="es-MX"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Root</a:t>
            </a:r>
            <a:r>
              <a:rPr lang="es-MX" sz="2000" dirty="0" smtClean="0">
                <a:solidFill>
                  <a:schemeClr val="tx2"/>
                </a:solidFill>
                <a:latin typeface="Arial" panose="020B0604020202020204" pitchFamily="34" charset="0"/>
                <a:cs typeface="Arial" panose="020B0604020202020204" pitchFamily="34" charset="0"/>
              </a:rPr>
              <a:t>-factor</a:t>
            </a:r>
          </a:p>
          <a:p>
            <a:pPr marL="342900" indent="-342900">
              <a:buFont typeface="Arial" panose="020B0604020202020204" pitchFamily="34" charset="0"/>
              <a:buChar char="•"/>
            </a:pPr>
            <a:r>
              <a:rPr lang="es-MX" sz="2000" dirty="0" smtClean="0">
                <a:solidFill>
                  <a:schemeClr val="tx2"/>
                </a:solidFill>
                <a:latin typeface="Arial" panose="020B0604020202020204" pitchFamily="34" charset="0"/>
                <a:cs typeface="Arial" panose="020B0604020202020204" pitchFamily="34" charset="0"/>
              </a:rPr>
              <a:t>Calcio-boro</a:t>
            </a: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Everex</a:t>
            </a:r>
            <a:endParaRPr lang="es-MX"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Xp</a:t>
            </a:r>
            <a:r>
              <a:rPr lang="es-MX" sz="2000" dirty="0" smtClean="0">
                <a:solidFill>
                  <a:schemeClr val="tx2"/>
                </a:solidFill>
                <a:latin typeface="Arial" panose="020B0604020202020204" pitchFamily="34" charset="0"/>
                <a:cs typeface="Arial" panose="020B0604020202020204" pitchFamily="34" charset="0"/>
              </a:rPr>
              <a:t>-amino</a:t>
            </a: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Proplant</a:t>
            </a:r>
            <a:endParaRPr lang="es-MX"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CaBoZing</a:t>
            </a:r>
            <a:endParaRPr lang="es-MX"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Curacrón</a:t>
            </a:r>
            <a:endParaRPr lang="es-MX"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Push</a:t>
            </a:r>
            <a:endParaRPr lang="es-MX"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Humix</a:t>
            </a:r>
            <a:endParaRPr lang="es-MX"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Giber</a:t>
            </a:r>
            <a:r>
              <a:rPr lang="es-MX" sz="2000" dirty="0" smtClean="0">
                <a:solidFill>
                  <a:schemeClr val="tx2"/>
                </a:solidFill>
                <a:latin typeface="Arial" panose="020B0604020202020204" pitchFamily="34" charset="0"/>
                <a:cs typeface="Arial" panose="020B0604020202020204" pitchFamily="34" charset="0"/>
              </a:rPr>
              <a:t> </a:t>
            </a:r>
            <a:r>
              <a:rPr lang="es-MX" sz="2000" dirty="0" err="1" smtClean="0">
                <a:solidFill>
                  <a:schemeClr val="tx2"/>
                </a:solidFill>
                <a:latin typeface="Arial" panose="020B0604020202020204" pitchFamily="34" charset="0"/>
                <a:cs typeface="Arial" panose="020B0604020202020204" pitchFamily="34" charset="0"/>
              </a:rPr>
              <a:t>plex</a:t>
            </a:r>
            <a:endParaRPr lang="es-MX"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Coragen</a:t>
            </a:r>
            <a:endParaRPr lang="es-MX"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Consist</a:t>
            </a:r>
            <a:r>
              <a:rPr lang="es-MX" sz="2000" dirty="0" smtClean="0">
                <a:solidFill>
                  <a:schemeClr val="tx2"/>
                </a:solidFill>
                <a:latin typeface="Arial" panose="020B0604020202020204" pitchFamily="34" charset="0"/>
                <a:cs typeface="Arial" panose="020B0604020202020204" pitchFamily="34" charset="0"/>
              </a:rPr>
              <a:t> </a:t>
            </a:r>
            <a:r>
              <a:rPr lang="es-MX" sz="2000" dirty="0" err="1" smtClean="0">
                <a:solidFill>
                  <a:schemeClr val="tx2"/>
                </a:solidFill>
                <a:latin typeface="Arial" panose="020B0604020202020204" pitchFamily="34" charset="0"/>
                <a:cs typeface="Arial" panose="020B0604020202020204" pitchFamily="34" charset="0"/>
              </a:rPr>
              <a:t>max</a:t>
            </a:r>
            <a:endParaRPr lang="es-MX"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Shine</a:t>
            </a:r>
            <a:endParaRPr lang="es-MX"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err="1" smtClean="0">
                <a:solidFill>
                  <a:schemeClr val="tx2"/>
                </a:solidFill>
                <a:latin typeface="Arial" panose="020B0604020202020204" pitchFamily="34" charset="0"/>
                <a:cs typeface="Arial" panose="020B0604020202020204" pitchFamily="34" charset="0"/>
              </a:rPr>
              <a:t>Mix</a:t>
            </a:r>
            <a:r>
              <a:rPr lang="es-MX" sz="2000" dirty="0" smtClean="0">
                <a:solidFill>
                  <a:schemeClr val="tx2"/>
                </a:solidFill>
                <a:latin typeface="Arial" panose="020B0604020202020204" pitchFamily="34" charset="0"/>
                <a:cs typeface="Arial" panose="020B0604020202020204" pitchFamily="34" charset="0"/>
              </a:rPr>
              <a:t>-top</a:t>
            </a:r>
          </a:p>
          <a:p>
            <a:pPr marL="342900" indent="-342900">
              <a:buFont typeface="Arial" panose="020B0604020202020204" pitchFamily="34" charset="0"/>
              <a:buChar char="•"/>
            </a:pPr>
            <a:endParaRPr lang="es-MX"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16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4132" y="476672"/>
            <a:ext cx="4680520" cy="461665"/>
          </a:xfrm>
          <a:prstGeom prst="rect">
            <a:avLst/>
          </a:prstGeom>
          <a:noFill/>
        </p:spPr>
        <p:txBody>
          <a:bodyPr wrap="square" rtlCol="0">
            <a:spAutoFit/>
          </a:bodyPr>
          <a:lstStyle/>
          <a:p>
            <a:r>
              <a:rPr lang="es-MX" sz="2400" dirty="0" smtClean="0">
                <a:solidFill>
                  <a:schemeClr val="tx2"/>
                </a:solidFill>
                <a:latin typeface="Arial" panose="020B0604020202020204" pitchFamily="34" charset="0"/>
                <a:cs typeface="Arial" panose="020B0604020202020204" pitchFamily="34" charset="0"/>
              </a:rPr>
              <a:t>EXPERIENCIAS ADQUIRIDAS</a:t>
            </a:r>
            <a:endParaRPr lang="es-MX" sz="24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261765" y="2348880"/>
            <a:ext cx="5112568" cy="3170099"/>
          </a:xfrm>
          <a:prstGeom prst="rect">
            <a:avLst/>
          </a:prstGeom>
        </p:spPr>
        <p:txBody>
          <a:bodyPr wrap="square">
            <a:spAutoFit/>
          </a:bodyPr>
          <a:lstStyle/>
          <a:p>
            <a:pPr algn="just"/>
            <a:r>
              <a:rPr lang="es-MX" sz="2000" dirty="0">
                <a:solidFill>
                  <a:schemeClr val="tx2"/>
                </a:solidFill>
                <a:latin typeface="Arial" panose="020B0604020202020204" pitchFamily="34" charset="0"/>
                <a:cs typeface="Arial" panose="020B0604020202020204" pitchFamily="34" charset="0"/>
              </a:rPr>
              <a:t>F</a:t>
            </a:r>
            <a:r>
              <a:rPr lang="es-MX" sz="2000" dirty="0" smtClean="0">
                <a:solidFill>
                  <a:schemeClr val="tx2"/>
                </a:solidFill>
                <a:latin typeface="Arial" panose="020B0604020202020204" pitchFamily="34" charset="0"/>
                <a:cs typeface="Arial" panose="020B0604020202020204" pitchFamily="34" charset="0"/>
              </a:rPr>
              <a:t>ue </a:t>
            </a:r>
            <a:r>
              <a:rPr lang="es-MX" sz="2000" dirty="0">
                <a:solidFill>
                  <a:schemeClr val="tx2"/>
                </a:solidFill>
                <a:latin typeface="Arial" panose="020B0604020202020204" pitchFamily="34" charset="0"/>
                <a:cs typeface="Arial" panose="020B0604020202020204" pitchFamily="34" charset="0"/>
              </a:rPr>
              <a:t>el haber trabajado y convivido con productores de escasos recursos, el poder contribuir en busca de su bien estar, haber escuchado sus carencias en cuanto al conocimiento de los cuidados del cultivo, el intercambio de conocimientos e ideas y sobre todo el haber trabajado bajo producción inorgánico y orgánicos  que fue un nuevo </a:t>
            </a:r>
            <a:r>
              <a:rPr lang="es-MX" sz="2000" dirty="0" smtClean="0">
                <a:solidFill>
                  <a:schemeClr val="tx2"/>
                </a:solidFill>
                <a:latin typeface="Arial" panose="020B0604020202020204" pitchFamily="34" charset="0"/>
                <a:cs typeface="Arial" panose="020B0604020202020204" pitchFamily="34" charset="0"/>
              </a:rPr>
              <a:t>reto y el haber trabajado con nuevos cultivos.</a:t>
            </a:r>
            <a:endParaRPr lang="es-MX" sz="20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8267" b="59450"/>
          <a:stretch/>
        </p:blipFill>
        <p:spPr>
          <a:xfrm>
            <a:off x="5374333" y="1618597"/>
            <a:ext cx="2448272" cy="215939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54200" r="33201"/>
          <a:stretch/>
        </p:blipFill>
        <p:spPr>
          <a:xfrm>
            <a:off x="5388211" y="3777995"/>
            <a:ext cx="2337114" cy="2848712"/>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5342" r="9827"/>
          <a:stretch/>
        </p:blipFill>
        <p:spPr>
          <a:xfrm>
            <a:off x="7822605" y="1738952"/>
            <a:ext cx="3627954" cy="191593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4685" y="5373216"/>
            <a:ext cx="2378894" cy="133812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2605" y="4155151"/>
            <a:ext cx="3976588" cy="2236831"/>
          </a:xfrm>
          <a:prstGeom prst="rect">
            <a:avLst/>
          </a:prstGeom>
        </p:spPr>
      </p:pic>
    </p:spTree>
    <p:extLst>
      <p:ext uri="{BB962C8B-B14F-4D97-AF65-F5344CB8AC3E}">
        <p14:creationId xmlns:p14="http://schemas.microsoft.com/office/powerpoint/2010/main" val="17283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tone presentation (widescreen)</Template>
  <TotalTime>0</TotalTime>
  <Words>413</Words>
  <Application>Microsoft Office PowerPoint</Application>
  <PresentationFormat>Personalizado</PresentationFormat>
  <Paragraphs>76</Paragraphs>
  <Slides>10</Slides>
  <Notes>2</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Earthtones 16x9</vt:lpstr>
      <vt:lpstr>Presentación de PowerPoint</vt:lpstr>
      <vt:lpstr>Presentación de PowerPoint</vt:lpstr>
      <vt:lpstr>OBJETIVO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2016-05-27T05:53:26Z</dcterms:created>
  <dcterms:modified xsi:type="dcterms:W3CDTF">2016-05-31T16:56:35Z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