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2AB50A-0589-41B7-8863-ACF92C6483A0}" type="datetimeFigureOut">
              <a:rPr lang="es-MX" smtClean="0"/>
              <a:t>31/05/2016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2AB50A-0589-41B7-8863-ACF92C6483A0}" type="datetimeFigureOut">
              <a:rPr lang="es-MX" smtClean="0"/>
              <a:t>31/05/2016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2AB50A-0589-41B7-8863-ACF92C6483A0}" type="datetimeFigureOut">
              <a:rPr lang="es-MX" smtClean="0"/>
              <a:t>31/05/2016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06B25D-6397-41BA-AA9A-82677E315BD1}"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2AB50A-0589-41B7-8863-ACF92C6483A0}" type="datetimeFigureOut">
              <a:rPr lang="es-MX" smtClean="0"/>
              <a:t>31/05/2016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06B25D-6397-41BA-AA9A-82677E315BD1}"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2AB50A-0589-41B7-8863-ACF92C6483A0}" type="datetimeFigureOut">
              <a:rPr lang="es-MX" smtClean="0"/>
              <a:t>31/05/2016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B2AB50A-0589-41B7-8863-ACF92C6483A0}" type="datetimeFigureOut">
              <a:rPr lang="es-MX" smtClean="0"/>
              <a:t>31/05/2016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06B25D-6397-41BA-AA9A-82677E315BD1}"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2AB50A-0589-41B7-8863-ACF92C6483A0}" type="datetimeFigureOut">
              <a:rPr lang="es-MX" smtClean="0"/>
              <a:t>31/05/2016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B2AB50A-0589-41B7-8863-ACF92C6483A0}" type="datetimeFigureOut">
              <a:rPr lang="es-MX" smtClean="0"/>
              <a:t>31/05/2016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2AB50A-0589-41B7-8863-ACF92C6483A0}" type="datetimeFigureOut">
              <a:rPr lang="es-MX" smtClean="0"/>
              <a:t>31/05/2016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E06B25D-6397-41BA-AA9A-82677E315BD1}"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2AB50A-0589-41B7-8863-ACF92C6483A0}" type="datetimeFigureOut">
              <a:rPr lang="es-MX" smtClean="0"/>
              <a:t>31/05/2016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06B25D-6397-41BA-AA9A-82677E315BD1}" type="slidenum">
              <a:rPr lang="es-MX" smtClean="0"/>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2AB50A-0589-41B7-8863-ACF92C6483A0}" type="datetimeFigureOut">
              <a:rPr lang="es-MX" smtClean="0"/>
              <a:t>31/05/2016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E06B25D-6397-41BA-AA9A-82677E315BD1}"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2AB50A-0589-41B7-8863-ACF92C6483A0}" type="datetimeFigureOut">
              <a:rPr lang="es-MX" smtClean="0"/>
              <a:t>31/05/2016</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E06B25D-6397-41BA-AA9A-82677E315BD1}" type="slidenum">
              <a:rPr lang="es-MX" smtClean="0"/>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esultado de imagen para CI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982" y="685800"/>
            <a:ext cx="2590800" cy="1457326"/>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contenido"/>
          <p:cNvSpPr>
            <a:spLocks noGrp="1"/>
          </p:cNvSpPr>
          <p:nvPr>
            <p:ph idx="1"/>
          </p:nvPr>
        </p:nvSpPr>
        <p:spPr>
          <a:xfrm>
            <a:off x="838200" y="2100263"/>
            <a:ext cx="7408333" cy="4529137"/>
          </a:xfrm>
        </p:spPr>
        <p:txBody>
          <a:bodyPr>
            <a:normAutofit/>
          </a:bodyPr>
          <a:lstStyle/>
          <a:p>
            <a:pPr marL="0" indent="0" algn="ctr">
              <a:buNone/>
            </a:pPr>
            <a:r>
              <a:rPr lang="es-MX" b="1" dirty="0">
                <a:solidFill>
                  <a:schemeClr val="tx1"/>
                </a:solidFill>
              </a:rPr>
              <a:t>DIVISIÓN DE AGRONOMIA</a:t>
            </a:r>
          </a:p>
          <a:p>
            <a:pPr marL="0" indent="0" algn="ctr">
              <a:buNone/>
            </a:pPr>
            <a:r>
              <a:rPr lang="es-MX" b="1" dirty="0">
                <a:solidFill>
                  <a:schemeClr val="tx1"/>
                </a:solidFill>
              </a:rPr>
              <a:t>DEPTO DE BOTÁNICA</a:t>
            </a:r>
          </a:p>
          <a:p>
            <a:pPr marL="0" indent="0" algn="ctr">
              <a:buNone/>
            </a:pPr>
            <a:r>
              <a:rPr lang="es-MX" b="1" dirty="0">
                <a:solidFill>
                  <a:schemeClr val="tx1"/>
                </a:solidFill>
              </a:rPr>
              <a:t>MATERIA</a:t>
            </a:r>
          </a:p>
          <a:p>
            <a:pPr marL="0" indent="0" algn="ctr">
              <a:buNone/>
            </a:pPr>
            <a:r>
              <a:rPr lang="es-MX" b="1" dirty="0">
                <a:solidFill>
                  <a:schemeClr val="tx1"/>
                </a:solidFill>
              </a:rPr>
              <a:t>Prácticas profesionales</a:t>
            </a:r>
          </a:p>
          <a:p>
            <a:pPr marL="0" indent="0" algn="ctr">
              <a:buNone/>
            </a:pPr>
            <a:r>
              <a:rPr lang="es-MX" b="1" dirty="0">
                <a:solidFill>
                  <a:schemeClr val="tx1"/>
                </a:solidFill>
              </a:rPr>
              <a:t>ENTIDAD RECEPTORA</a:t>
            </a:r>
          </a:p>
          <a:p>
            <a:pPr marL="0" indent="0" algn="ctr">
              <a:buNone/>
            </a:pPr>
            <a:r>
              <a:rPr lang="es-MX" b="1" dirty="0">
                <a:solidFill>
                  <a:schemeClr val="tx1"/>
                </a:solidFill>
              </a:rPr>
              <a:t>Centro de Investigación en Química Aplicada</a:t>
            </a:r>
          </a:p>
          <a:p>
            <a:pPr marL="0" indent="0" algn="ctr">
              <a:buNone/>
            </a:pPr>
            <a:r>
              <a:rPr lang="es-MX" b="1" dirty="0">
                <a:solidFill>
                  <a:schemeClr val="tx1"/>
                </a:solidFill>
              </a:rPr>
              <a:t>RESPONSABLE DE LA ENTIDAD RECEPTORA</a:t>
            </a:r>
          </a:p>
          <a:p>
            <a:pPr marL="0" indent="0" algn="ctr">
              <a:buNone/>
            </a:pPr>
            <a:r>
              <a:rPr lang="es-MX" b="1" dirty="0">
                <a:solidFill>
                  <a:schemeClr val="tx1"/>
                </a:solidFill>
              </a:rPr>
              <a:t>Hortensia Ortega Ortiz</a:t>
            </a:r>
          </a:p>
          <a:p>
            <a:pPr marL="0" indent="0" algn="ctr">
              <a:buNone/>
            </a:pPr>
            <a:r>
              <a:rPr lang="es-MX" b="1" dirty="0">
                <a:solidFill>
                  <a:schemeClr val="tx1"/>
                </a:solidFill>
              </a:rPr>
              <a:t>ESTUDIANTE</a:t>
            </a:r>
          </a:p>
          <a:p>
            <a:pPr marL="0" indent="0" algn="ctr">
              <a:buNone/>
            </a:pPr>
            <a:r>
              <a:rPr lang="es-MX" b="1" dirty="0">
                <a:solidFill>
                  <a:schemeClr val="tx1"/>
                </a:solidFill>
              </a:rPr>
              <a:t> Efraín Santiago Velasco</a:t>
            </a:r>
          </a:p>
          <a:p>
            <a:endParaRPr lang="es-MX" dirty="0"/>
          </a:p>
        </p:txBody>
      </p:sp>
      <p:sp>
        <p:nvSpPr>
          <p:cNvPr id="5" name="4 Título"/>
          <p:cNvSpPr>
            <a:spLocks noGrp="1"/>
          </p:cNvSpPr>
          <p:nvPr>
            <p:ph type="title"/>
          </p:nvPr>
        </p:nvSpPr>
        <p:spPr/>
        <p:txBody>
          <a:bodyPr>
            <a:normAutofit fontScale="90000"/>
          </a:bodyPr>
          <a:lstStyle/>
          <a:p>
            <a:r>
              <a:rPr lang="es-MX" b="1" dirty="0" smtClean="0"/>
              <a:t/>
            </a:r>
            <a:br>
              <a:rPr lang="es-MX" b="1" dirty="0" smtClean="0"/>
            </a:br>
            <a:r>
              <a:rPr lang="es-MX" b="1" dirty="0" smtClean="0">
                <a:solidFill>
                  <a:schemeClr val="tx1"/>
                </a:solidFill>
              </a:rPr>
              <a:t>Universidad </a:t>
            </a:r>
            <a:r>
              <a:rPr lang="es-MX" b="1" dirty="0">
                <a:solidFill>
                  <a:schemeClr val="tx1"/>
                </a:solidFill>
              </a:rPr>
              <a:t>Autónoma Agraria Antonio Narro</a:t>
            </a:r>
            <a:r>
              <a:rPr lang="es-MX" dirty="0"/>
              <a:t/>
            </a:r>
            <a:br>
              <a:rPr lang="es-MX" dirty="0"/>
            </a:br>
            <a:endParaRPr lang="es-MX" dirty="0"/>
          </a:p>
        </p:txBody>
      </p:sp>
    </p:spTree>
    <p:extLst>
      <p:ext uri="{BB962C8B-B14F-4D97-AF65-F5344CB8AC3E}">
        <p14:creationId xmlns:p14="http://schemas.microsoft.com/office/powerpoint/2010/main" val="2234242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marL="342900" lvl="1" indent="-342900" algn="just">
              <a:buFont typeface="Arial" panose="020B0604020202020204" pitchFamily="34" charset="0"/>
              <a:buChar char="•"/>
            </a:pPr>
            <a:r>
              <a:rPr lang="es-MX" sz="3200" dirty="0">
                <a:latin typeface="Arial" panose="020B0604020202020204" pitchFamily="34" charset="0"/>
                <a:cs typeface="Arial" panose="020B0604020202020204" pitchFamily="34" charset="0"/>
              </a:rPr>
              <a:t>A lo largo del periodo de practicas se obtuvieron conocimientos básicos sobre el trabajo que se desarrolla en el laboratorio, por lo tanto CIQA es una institución que nos fortalece en el área de biotecnología dándonos un enfoque de lo que se realiza y poder fortalecer nuestros conocimientos</a:t>
            </a:r>
          </a:p>
          <a:p>
            <a:endParaRPr lang="es-MX" dirty="0"/>
          </a:p>
        </p:txBody>
      </p:sp>
      <p:sp>
        <p:nvSpPr>
          <p:cNvPr id="2" name="1 Título"/>
          <p:cNvSpPr>
            <a:spLocks noGrp="1"/>
          </p:cNvSpPr>
          <p:nvPr>
            <p:ph type="title"/>
          </p:nvPr>
        </p:nvSpPr>
        <p:spPr>
          <a:xfrm>
            <a:off x="1600200" y="304800"/>
            <a:ext cx="5791200" cy="1219200"/>
          </a:xfrm>
        </p:spPr>
        <p:txBody>
          <a:bodyPr>
            <a:normAutofit fontScale="90000"/>
          </a:bodyPr>
          <a:lstStyle/>
          <a:p>
            <a:r>
              <a:rPr lang="es-MX" dirty="0">
                <a:solidFill>
                  <a:schemeClr val="tx1"/>
                </a:solidFill>
              </a:rPr>
              <a:t>CONCLUSIÓN</a:t>
            </a:r>
            <a:r>
              <a:rPr lang="es-MX" dirty="0"/>
              <a:t/>
            </a:r>
            <a:br>
              <a:rPr lang="es-MX" dirty="0"/>
            </a:br>
            <a:endParaRPr lang="es-MX" dirty="0"/>
          </a:p>
        </p:txBody>
      </p:sp>
      <p:pic>
        <p:nvPicPr>
          <p:cNvPr id="4" name="3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34300" y="0"/>
            <a:ext cx="1409700" cy="704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605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600200"/>
            <a:ext cx="7408333" cy="4525963"/>
          </a:xfrm>
        </p:spPr>
        <p:txBody>
          <a:bodyPr>
            <a:normAutofit/>
          </a:bodyPr>
          <a:lstStyle/>
          <a:p>
            <a:r>
              <a:rPr lang="es-MX" dirty="0"/>
              <a:t>González G. V., 1996. Mezclas de Polímeros con Interacciones Específicas. Quitina y Quitosán con Poliamidas. Tesis de Doctorado. Universidad Autónoma de Nuevo León.</a:t>
            </a:r>
          </a:p>
          <a:p>
            <a:r>
              <a:rPr lang="en-US" dirty="0"/>
              <a:t>Kailash C. G. and N.V. Majeti. 2000. An Overview on Chitin and Chitosan Applications with an Emphasis on Controlled Drug Release Formulations, J.M.S.-Rev. Macromol. </a:t>
            </a:r>
            <a:r>
              <a:rPr lang="es-MX" dirty="0"/>
              <a:t>Chem. Phys. C40(4):273-308.</a:t>
            </a:r>
          </a:p>
          <a:p>
            <a:r>
              <a:rPr lang="es-MX" dirty="0"/>
              <a:t>Shirai M. K., L. I. Guerrero, G. M. </a:t>
            </a:r>
            <a:r>
              <a:rPr lang="es-MX" dirty="0" err="1"/>
              <a:t>May</a:t>
            </a:r>
            <a:r>
              <a:rPr lang="es-MX" dirty="0"/>
              <a:t>. 2001. La quitina: Ciencia, Ocurrencia, propiedades y aplicaciones.</a:t>
            </a:r>
          </a:p>
          <a:p>
            <a:r>
              <a:rPr lang="es-MX" dirty="0"/>
              <a:t>CENTRO DE INVESTIGACION DE QUIMICA APLICADA</a:t>
            </a:r>
          </a:p>
          <a:p>
            <a:endParaRPr lang="es-MX" dirty="0"/>
          </a:p>
        </p:txBody>
      </p:sp>
      <p:sp>
        <p:nvSpPr>
          <p:cNvPr id="3" name="2 Título"/>
          <p:cNvSpPr>
            <a:spLocks noGrp="1"/>
          </p:cNvSpPr>
          <p:nvPr>
            <p:ph type="title"/>
          </p:nvPr>
        </p:nvSpPr>
        <p:spPr/>
        <p:txBody>
          <a:bodyPr/>
          <a:lstStyle/>
          <a:p>
            <a:r>
              <a:rPr lang="es-MX" b="1" dirty="0" smtClean="0">
                <a:solidFill>
                  <a:schemeClr val="tx1"/>
                </a:solidFill>
                <a:latin typeface="Arial" panose="020B0604020202020204" pitchFamily="34" charset="0"/>
                <a:cs typeface="Arial" panose="020B0604020202020204" pitchFamily="34" charset="0"/>
              </a:rPr>
              <a:t>BIBLIOGRAFÍA</a:t>
            </a:r>
            <a:endParaRPr lang="es-MX"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78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14400"/>
            <a:ext cx="8229600" cy="5211763"/>
          </a:xfrm>
        </p:spPr>
        <p:txBody>
          <a:bodyPr/>
          <a:lstStyle/>
          <a:p>
            <a:pPr marL="0" indent="0">
              <a:buNone/>
            </a:pPr>
            <a:r>
              <a:rPr lang="es-MX" sz="2000" dirty="0">
                <a:latin typeface="Arial" panose="020B0604020202020204" pitchFamily="34" charset="0"/>
                <a:cs typeface="Arial" panose="020B0604020202020204" pitchFamily="34" charset="0"/>
              </a:rPr>
              <a:t>Centro de Investigación en Química Aplicada</a:t>
            </a:r>
          </a:p>
          <a:p>
            <a:pPr marL="0" indent="0">
              <a:buNone/>
            </a:pPr>
            <a:r>
              <a:rPr lang="es-MX" sz="2000" dirty="0">
                <a:latin typeface="Arial" panose="020B0604020202020204" pitchFamily="34" charset="0"/>
                <a:cs typeface="Arial" panose="020B0604020202020204" pitchFamily="34" charset="0"/>
              </a:rPr>
              <a:t>(Desarrollo experimental, innovación tecnológica</a:t>
            </a:r>
            <a:r>
              <a:rPr lang="es-MX" sz="2000" dirty="0" smtClean="0">
                <a:latin typeface="Arial" panose="020B0604020202020204" pitchFamily="34" charset="0"/>
                <a:cs typeface="Arial" panose="020B0604020202020204" pitchFamily="34" charset="0"/>
              </a:rPr>
              <a:t>).</a:t>
            </a:r>
          </a:p>
          <a:p>
            <a:pPr marL="0" indent="0">
              <a:buNone/>
            </a:pPr>
            <a:endParaRPr lang="es-MX" dirty="0"/>
          </a:p>
          <a:p>
            <a:endParaRPr lang="es-MX" dirty="0"/>
          </a:p>
          <a:p>
            <a:endParaRPr lang="es-MX" dirty="0"/>
          </a:p>
        </p:txBody>
      </p:sp>
      <p:sp>
        <p:nvSpPr>
          <p:cNvPr id="2" name="1 Título"/>
          <p:cNvSpPr>
            <a:spLocks noGrp="1"/>
          </p:cNvSpPr>
          <p:nvPr>
            <p:ph type="title"/>
          </p:nvPr>
        </p:nvSpPr>
        <p:spPr/>
        <p:txBody>
          <a:bodyPr>
            <a:normAutofit fontScale="90000"/>
          </a:bodyPr>
          <a:lstStyle/>
          <a:p>
            <a:r>
              <a:rPr lang="es-MX" b="1" dirty="0">
                <a:solidFill>
                  <a:schemeClr val="tx1"/>
                </a:solidFill>
              </a:rPr>
              <a:t>INTRODUCCIÓN</a:t>
            </a:r>
            <a:r>
              <a:rPr lang="es-MX" dirty="0"/>
              <a:t/>
            </a:r>
            <a:br>
              <a:rPr lang="es-MX" dirty="0"/>
            </a:b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324600" cy="492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descr="https://encrypted-tbn0.gstatic.com/images?q=tbn:ANd9GcSaNiF9PAf-bfC0ftV4LJZlz9Y0S2vNA17fOvh8vntuk9v6N3Ik"/>
          <p:cNvPicPr/>
          <p:nvPr/>
        </p:nvPicPr>
        <p:blipFill rotWithShape="1">
          <a:blip r:embed="rId3">
            <a:extLst>
              <a:ext uri="{28A0092B-C50C-407E-A947-70E740481C1C}">
                <a14:useLocalDpi xmlns:a14="http://schemas.microsoft.com/office/drawing/2010/main" val="0"/>
              </a:ext>
            </a:extLst>
          </a:blip>
          <a:srcRect l="27077" t="23684" r="27385" b="27632"/>
          <a:stretch/>
        </p:blipFill>
        <p:spPr bwMode="auto">
          <a:xfrm>
            <a:off x="7543800" y="228600"/>
            <a:ext cx="1409700" cy="704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168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675490" y="0"/>
            <a:ext cx="1409700" cy="704850"/>
          </a:xfrm>
          <a:prstGeom prst="rect">
            <a:avLst/>
          </a:prstGeom>
          <a:noFill/>
          <a:ln>
            <a:noFill/>
          </a:ln>
          <a:extLst>
            <a:ext uri="{53640926-AAD7-44D8-BBD7-CCE9431645EC}">
              <a14:shadowObscured xmlns:a14="http://schemas.microsoft.com/office/drawing/2010/main"/>
            </a:ext>
          </a:extLst>
        </p:spPr>
      </p:pic>
      <p:sp>
        <p:nvSpPr>
          <p:cNvPr id="3" name="2 Marcador de contenido"/>
          <p:cNvSpPr>
            <a:spLocks noGrp="1"/>
          </p:cNvSpPr>
          <p:nvPr>
            <p:ph idx="1"/>
          </p:nvPr>
        </p:nvSpPr>
        <p:spPr>
          <a:xfrm>
            <a:off x="457200" y="352425"/>
            <a:ext cx="8229600" cy="5773738"/>
          </a:xfrm>
        </p:spPr>
        <p:txBody>
          <a:bodyPr/>
          <a:lstStyle/>
          <a:p>
            <a:pPr lvl="1"/>
            <a:r>
              <a:rPr lang="es-MX" sz="2000" b="1" dirty="0" smtClean="0">
                <a:solidFill>
                  <a:schemeClr val="tx1"/>
                </a:solidFill>
                <a:latin typeface="Arial" panose="020B0604020202020204" pitchFamily="34" charset="0"/>
                <a:cs typeface="Arial" panose="020B0604020202020204" pitchFamily="34" charset="0"/>
              </a:rPr>
              <a:t>INVENTARIO </a:t>
            </a:r>
            <a:r>
              <a:rPr lang="es-MX" sz="2000" b="1" dirty="0">
                <a:solidFill>
                  <a:schemeClr val="tx1"/>
                </a:solidFill>
                <a:latin typeface="Arial" panose="020B0604020202020204" pitchFamily="34" charset="0"/>
                <a:cs typeface="Arial" panose="020B0604020202020204" pitchFamily="34" charset="0"/>
              </a:rPr>
              <a:t>DE REACTIVOS</a:t>
            </a:r>
            <a:endParaRPr lang="es-MX" sz="3600" b="1" dirty="0">
              <a:solidFill>
                <a:schemeClr val="tx1"/>
              </a:solidFill>
              <a:latin typeface="Arial" panose="020B0604020202020204" pitchFamily="34" charset="0"/>
              <a:cs typeface="Arial" panose="020B0604020202020204" pitchFamily="34" charset="0"/>
            </a:endParaRPr>
          </a:p>
          <a:p>
            <a:pPr lvl="1"/>
            <a:r>
              <a:rPr lang="es-MX" sz="2000" b="1" dirty="0">
                <a:solidFill>
                  <a:schemeClr val="tx1"/>
                </a:solidFill>
                <a:latin typeface="Arial" panose="020B0604020202020204" pitchFamily="34" charset="0"/>
                <a:cs typeface="Arial" panose="020B0604020202020204" pitchFamily="34" charset="0"/>
              </a:rPr>
              <a:t>SÍNTESIS DE HIDROGELES DE QUITOSÁN-PVA EN PLANTA PILOTO</a:t>
            </a:r>
            <a:endParaRPr lang="es-MX" sz="3600" b="1" dirty="0">
              <a:solidFill>
                <a:schemeClr val="tx1"/>
              </a:solidFill>
              <a:latin typeface="Arial" panose="020B0604020202020204" pitchFamily="34" charset="0"/>
              <a:cs typeface="Arial" panose="020B0604020202020204" pitchFamily="34" charset="0"/>
            </a:endParaRPr>
          </a:p>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76400"/>
            <a:ext cx="5964237" cy="284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676400"/>
            <a:ext cx="1731963"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973" y="4576330"/>
            <a:ext cx="4335463" cy="2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9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418725"/>
            <a:ext cx="3936841"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lvl="1" algn="ctr" rtl="0">
              <a:spcBef>
                <a:spcPct val="0"/>
              </a:spcBef>
            </a:pPr>
            <a:r>
              <a:rPr lang="es-MX" b="1" dirty="0">
                <a:solidFill>
                  <a:schemeClr val="tx1"/>
                </a:solidFill>
              </a:rPr>
              <a:t>DETERMINACIÓN DEL GRADO DE HINCHAMIENTO DE LOS HIDROGELES DE QUITOSÁN Y DE QUITOSÁN-PVA</a:t>
            </a:r>
            <a:r>
              <a:rPr lang="es-MX" sz="2000" b="1" dirty="0">
                <a:solidFill>
                  <a:schemeClr val="tx1"/>
                </a:solidFill>
              </a:rPr>
              <a:t/>
            </a:r>
            <a:br>
              <a:rPr lang="es-MX" sz="2000" b="1" dirty="0">
                <a:solidFill>
                  <a:schemeClr val="tx1"/>
                </a:solidFill>
              </a:rPr>
            </a:br>
            <a:endParaRPr lang="es-MX" b="1" dirty="0">
              <a:solidFill>
                <a:schemeClr val="tx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075" y="1418725"/>
            <a:ext cx="18605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086" y="4097191"/>
            <a:ext cx="3964954" cy="237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97191"/>
            <a:ext cx="3967698" cy="237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18725"/>
            <a:ext cx="2286000" cy="258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https://encrypted-tbn0.gstatic.com/images?q=tbn:ANd9GcSaNiF9PAf-bfC0ftV4LJZlz9Y0S2vNA17fOvh8vntuk9v6N3Ik"/>
          <p:cNvPicPr/>
          <p:nvPr/>
        </p:nvPicPr>
        <p:blipFill rotWithShape="1">
          <a:blip r:embed="rId7">
            <a:extLst>
              <a:ext uri="{28A0092B-C50C-407E-A947-70E740481C1C}">
                <a14:useLocalDpi xmlns:a14="http://schemas.microsoft.com/office/drawing/2010/main" val="0"/>
              </a:ext>
            </a:extLst>
          </a:blip>
          <a:srcRect l="27077" t="23684" r="27385" b="27632"/>
          <a:stretch/>
        </p:blipFill>
        <p:spPr bwMode="auto">
          <a:xfrm>
            <a:off x="7924800" y="0"/>
            <a:ext cx="1198418" cy="704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586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27373" y="124691"/>
            <a:ext cx="1409700" cy="704850"/>
          </a:xfrm>
          <a:prstGeom prst="rect">
            <a:avLst/>
          </a:prstGeom>
          <a:noFill/>
          <a:ln>
            <a:noFill/>
          </a:ln>
          <a:extLst>
            <a:ext uri="{53640926-AAD7-44D8-BBD7-CCE9431645EC}">
              <a14:shadowObscured xmlns:a14="http://schemas.microsoft.com/office/drawing/2010/main"/>
            </a:ext>
          </a:extLst>
        </p:spPr>
      </p:pic>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99948" y="2674938"/>
            <a:ext cx="5752042"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533400" y="307086"/>
            <a:ext cx="8229600" cy="1252728"/>
          </a:xfrm>
        </p:spPr>
        <p:txBody>
          <a:bodyPr>
            <a:normAutofit fontScale="90000"/>
          </a:bodyPr>
          <a:lstStyle/>
          <a:p>
            <a:pPr lvl="1" algn="ctr" rtl="0">
              <a:spcBef>
                <a:spcPct val="0"/>
              </a:spcBef>
            </a:pPr>
            <a:r>
              <a:rPr lang="es-MX" sz="2200" b="1" dirty="0">
                <a:solidFill>
                  <a:schemeClr val="tx1"/>
                </a:solidFill>
              </a:rPr>
              <a:t>ABSORCIÓN DE LAS NANOPARTICULAS COMERCIALES DE COBRE EN LOS HIDROGELES DE QUITOSÁN Y DE QUITOSÁN-PVA</a:t>
            </a:r>
            <a:r>
              <a:rPr lang="es-MX" sz="2000" dirty="0"/>
              <a:t/>
            </a:r>
            <a:br>
              <a:rPr lang="es-MX" sz="2000" dirty="0"/>
            </a:br>
            <a:endParaRPr lang="es-MX" dirty="0"/>
          </a:p>
        </p:txBody>
      </p:sp>
    </p:spTree>
    <p:extLst>
      <p:ext uri="{BB962C8B-B14F-4D97-AF65-F5344CB8AC3E}">
        <p14:creationId xmlns:p14="http://schemas.microsoft.com/office/powerpoint/2010/main" val="3791537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34300" y="0"/>
            <a:ext cx="1409700" cy="704850"/>
          </a:xfrm>
          <a:prstGeom prst="rect">
            <a:avLst/>
          </a:prstGeom>
          <a:noFill/>
          <a:ln>
            <a:noFill/>
          </a:ln>
          <a:extLst>
            <a:ext uri="{53640926-AAD7-44D8-BBD7-CCE9431645EC}">
              <a14:shadowObscured xmlns:a14="http://schemas.microsoft.com/office/drawing/2010/main"/>
            </a:ext>
          </a:extLst>
        </p:spPr>
      </p:pic>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33151"/>
            <a:ext cx="2849004" cy="448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lvl="1" algn="ctr" rtl="0">
              <a:spcBef>
                <a:spcPct val="0"/>
              </a:spcBef>
            </a:pPr>
            <a:r>
              <a:rPr lang="es-MX" sz="2000" b="1" dirty="0">
                <a:solidFill>
                  <a:schemeClr val="tx1"/>
                </a:solidFill>
              </a:rPr>
              <a:t>DETERMINACIÓN DE LA LIBERACIÓN DE LOS IONES DE COBRE DE LOS HIDROGELES DE QUITOSÁN-PVA</a:t>
            </a:r>
            <a:r>
              <a:rPr lang="es-MX" sz="2000" dirty="0"/>
              <a:t/>
            </a:r>
            <a:br>
              <a:rPr lang="es-MX" sz="2000" dirty="0"/>
            </a:br>
            <a:endParaRPr lang="es-MX"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447800"/>
            <a:ext cx="2692400" cy="448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036" y="1447800"/>
            <a:ext cx="3084513" cy="448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17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34300" y="0"/>
            <a:ext cx="1409700" cy="704850"/>
          </a:xfrm>
          <a:prstGeom prst="rect">
            <a:avLst/>
          </a:prstGeom>
          <a:noFill/>
          <a:ln>
            <a:noFill/>
          </a:ln>
          <a:extLst>
            <a:ext uri="{53640926-AAD7-44D8-BBD7-CCE9431645EC}">
              <a14:shadowObscured xmlns:a14="http://schemas.microsoft.com/office/drawing/2010/main"/>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99948" y="2674938"/>
            <a:ext cx="5752042"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307086"/>
            <a:ext cx="8229600" cy="1252728"/>
          </a:xfrm>
        </p:spPr>
        <p:txBody>
          <a:bodyPr/>
          <a:lstStyle/>
          <a:p>
            <a:pPr lvl="1" algn="ctr" rtl="0">
              <a:spcBef>
                <a:spcPct val="0"/>
              </a:spcBef>
            </a:pPr>
            <a:r>
              <a:rPr lang="es-MX" sz="2000" b="1" dirty="0">
                <a:solidFill>
                  <a:schemeClr val="tx1"/>
                </a:solidFill>
              </a:rPr>
              <a:t>DIGESTIÓN ÁCIDA DE LOS HIDROGELES DE QUITOSÁN CON NANOPARTICULAS DE COBRE</a:t>
            </a:r>
            <a:r>
              <a:rPr lang="es-MX" sz="2000" dirty="0"/>
              <a:t/>
            </a:r>
            <a:br>
              <a:rPr lang="es-MX" sz="2000" dirty="0"/>
            </a:br>
            <a:endParaRPr lang="es-MX" dirty="0"/>
          </a:p>
        </p:txBody>
      </p:sp>
    </p:spTree>
    <p:extLst>
      <p:ext uri="{BB962C8B-B14F-4D97-AF65-F5344CB8AC3E}">
        <p14:creationId xmlns:p14="http://schemas.microsoft.com/office/powerpoint/2010/main" val="2080382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34300" y="0"/>
            <a:ext cx="1409700" cy="704850"/>
          </a:xfrm>
          <a:prstGeom prst="rect">
            <a:avLst/>
          </a:prstGeom>
          <a:noFill/>
          <a:ln>
            <a:noFill/>
          </a:ln>
          <a:extLst>
            <a:ext uri="{53640926-AAD7-44D8-BBD7-CCE9431645EC}">
              <a14:shadowObscured xmlns:a14="http://schemas.microsoft.com/office/drawing/2010/main"/>
            </a:ext>
          </a:extLst>
        </p:spPr>
      </p:pic>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2209800" cy="313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lvl="1" algn="ctr" rtl="0">
              <a:spcBef>
                <a:spcPct val="0"/>
              </a:spcBef>
            </a:pPr>
            <a:r>
              <a:rPr lang="es-MX" sz="2000" b="1" dirty="0">
                <a:solidFill>
                  <a:schemeClr val="tx1"/>
                </a:solidFill>
              </a:rPr>
              <a:t>GERMINACIÓN DE SEMILLA DE TOMATE Y GERBERA PARA DETERMINAR LA TOXICIDAD DE LOS GELES DE QUITOSÁN.</a:t>
            </a:r>
            <a:r>
              <a:rPr lang="es-MX" sz="2000" dirty="0"/>
              <a:t/>
            </a:r>
            <a:br>
              <a:rPr lang="es-MX" sz="2000" dirty="0"/>
            </a:br>
            <a:endParaRPr lang="es-MX"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484" y="1364673"/>
            <a:ext cx="4152900"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484" y="3877830"/>
            <a:ext cx="4152900"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1371600"/>
            <a:ext cx="1882775" cy="31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7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524000"/>
            <a:ext cx="7408333" cy="4602163"/>
          </a:xfrm>
        </p:spPr>
        <p:txBody>
          <a:bodyPr>
            <a:normAutofit/>
          </a:bodyPr>
          <a:lstStyle/>
          <a:p>
            <a:pPr lvl="1" algn="just"/>
            <a:r>
              <a:rPr lang="es-MX" sz="3200" dirty="0">
                <a:latin typeface="Arial" panose="020B0604020202020204" pitchFamily="34" charset="0"/>
                <a:cs typeface="Arial" panose="020B0604020202020204" pitchFamily="34" charset="0"/>
              </a:rPr>
              <a:t>Conocer la utilización de materiales y equipos de laboratorio</a:t>
            </a:r>
            <a:endParaRPr lang="es-MX" sz="4000" dirty="0">
              <a:latin typeface="Arial" panose="020B0604020202020204" pitchFamily="34" charset="0"/>
              <a:cs typeface="Arial" panose="020B0604020202020204" pitchFamily="34" charset="0"/>
            </a:endParaRPr>
          </a:p>
          <a:p>
            <a:pPr lvl="1" algn="just"/>
            <a:r>
              <a:rPr lang="es-MX" sz="3200" dirty="0" smtClean="0">
                <a:latin typeface="Arial" panose="020B0604020202020204" pitchFamily="34" charset="0"/>
                <a:cs typeface="Arial" panose="020B0604020202020204" pitchFamily="34" charset="0"/>
              </a:rPr>
              <a:t>Obtener </a:t>
            </a:r>
            <a:r>
              <a:rPr lang="es-MX" sz="3200" dirty="0">
                <a:latin typeface="Arial" panose="020B0604020202020204" pitchFamily="34" charset="0"/>
                <a:cs typeface="Arial" panose="020B0604020202020204" pitchFamily="34" charset="0"/>
              </a:rPr>
              <a:t>mas habilidad con la practica para realizar otros trabajos encomendados.</a:t>
            </a:r>
            <a:endParaRPr lang="es-MX" sz="4000" dirty="0">
              <a:latin typeface="Arial" panose="020B0604020202020204" pitchFamily="34" charset="0"/>
              <a:cs typeface="Arial" panose="020B0604020202020204" pitchFamily="34" charset="0"/>
            </a:endParaRPr>
          </a:p>
          <a:p>
            <a:endParaRPr lang="es-MX" dirty="0"/>
          </a:p>
        </p:txBody>
      </p:sp>
      <p:sp>
        <p:nvSpPr>
          <p:cNvPr id="2" name="1 Título"/>
          <p:cNvSpPr>
            <a:spLocks noGrp="1"/>
          </p:cNvSpPr>
          <p:nvPr>
            <p:ph type="title"/>
          </p:nvPr>
        </p:nvSpPr>
        <p:spPr/>
        <p:txBody>
          <a:bodyPr>
            <a:normAutofit fontScale="90000"/>
          </a:bodyPr>
          <a:lstStyle/>
          <a:p>
            <a:r>
              <a:rPr lang="es-MX" dirty="0">
                <a:solidFill>
                  <a:schemeClr val="tx1"/>
                </a:solidFill>
              </a:rPr>
              <a:t>EXPERIENCIA</a:t>
            </a:r>
            <a:r>
              <a:rPr lang="es-MX" dirty="0"/>
              <a:t/>
            </a:r>
            <a:br>
              <a:rPr lang="es-MX" dirty="0"/>
            </a:br>
            <a:endParaRPr lang="es-MX" dirty="0"/>
          </a:p>
        </p:txBody>
      </p:sp>
      <p:pic>
        <p:nvPicPr>
          <p:cNvPr id="4" name="3 Imagen" descr="https://encrypted-tbn0.gstatic.com/images?q=tbn:ANd9GcSaNiF9PAf-bfC0ftV4LJZlz9Y0S2vNA17fOvh8vntuk9v6N3Ik"/>
          <p:cNvPicPr/>
          <p:nvPr/>
        </p:nvPicPr>
        <p:blipFill rotWithShape="1">
          <a:blip r:embed="rId2">
            <a:extLst>
              <a:ext uri="{28A0092B-C50C-407E-A947-70E740481C1C}">
                <a14:useLocalDpi xmlns:a14="http://schemas.microsoft.com/office/drawing/2010/main" val="0"/>
              </a:ext>
            </a:extLst>
          </a:blip>
          <a:srcRect l="27077" t="23684" r="27385" b="27632"/>
          <a:stretch/>
        </p:blipFill>
        <p:spPr bwMode="auto">
          <a:xfrm>
            <a:off x="7720445" y="75334"/>
            <a:ext cx="1409700" cy="704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7282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TotalTime>
  <Words>306</Words>
  <Application>Microsoft Office PowerPoint</Application>
  <PresentationFormat>Presentación en pantalla (4:3)</PresentationFormat>
  <Paragraphs>32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Forma de onda</vt:lpstr>
      <vt:lpstr> Universidad Autónoma Agraria Antonio Narro </vt:lpstr>
      <vt:lpstr>INTRODUCCIÓN </vt:lpstr>
      <vt:lpstr>Presentación de PowerPoint</vt:lpstr>
      <vt:lpstr>DETERMINACIÓN DEL GRADO DE HINCHAMIENTO DE LOS HIDROGELES DE QUITOSÁN Y DE QUITOSÁN-PVA </vt:lpstr>
      <vt:lpstr>ABSORCIÓN DE LAS NANOPARTICULAS COMERCIALES DE COBRE EN LOS HIDROGELES DE QUITOSÁN Y DE QUITOSÁN-PVA </vt:lpstr>
      <vt:lpstr>DETERMINACIÓN DE LA LIBERACIÓN DE LOS IONES DE COBRE DE LOS HIDROGELES DE QUITOSÁN-PVA </vt:lpstr>
      <vt:lpstr>DIGESTIÓN ÁCIDA DE LOS HIDROGELES DE QUITOSÁN CON NANOPARTICULAS DE COBRE </vt:lpstr>
      <vt:lpstr>GERMINACIÓN DE SEMILLA DE TOMATE Y GERBERA PARA DETERMINAR LA TOXICIDAD DE LOS GELES DE QUITOSÁN. </vt:lpstr>
      <vt:lpstr>EXPERIENCIA </vt:lpstr>
      <vt:lpstr>CONCLUSIÓN </vt:lpstr>
      <vt:lpstr>BIBLIOGRAFÍA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CCE01</dc:creator>
  <cp:lastModifiedBy>agrobiologia</cp:lastModifiedBy>
  <cp:revision>5</cp:revision>
  <dcterms:created xsi:type="dcterms:W3CDTF">2016-05-30T19:38:53Z</dcterms:created>
  <dcterms:modified xsi:type="dcterms:W3CDTF">2016-05-31T17:50:55Z</dcterms:modified>
</cp:coreProperties>
</file>