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5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589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08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425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8360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161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244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160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359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490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428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054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965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11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429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340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177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439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5277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37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9063630" y="2481943"/>
            <a:ext cx="3128370" cy="1763486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3630" y="220469"/>
            <a:ext cx="2888279" cy="226147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8082" y="2481944"/>
            <a:ext cx="8693517" cy="1349828"/>
          </a:xfrm>
        </p:spPr>
        <p:txBody>
          <a:bodyPr>
            <a:normAutofit/>
          </a:bodyPr>
          <a:lstStyle/>
          <a:p>
            <a:pPr algn="ctr"/>
            <a:r>
              <a:rPr lang="es-MX" sz="4400" b="1" dirty="0" smtClean="0">
                <a:solidFill>
                  <a:schemeClr val="tx1"/>
                </a:solidFill>
              </a:rPr>
              <a:t>PRÁCTICAS PROFESIONALES </a:t>
            </a:r>
            <a:endParaRPr lang="es-MX" sz="4400" b="1" dirty="0">
              <a:solidFill>
                <a:schemeClr val="tx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42451" y="4441371"/>
            <a:ext cx="10993546" cy="2220686"/>
          </a:xfrm>
        </p:spPr>
        <p:txBody>
          <a:bodyPr>
            <a:noAutofit/>
          </a:bodyPr>
          <a:lstStyle/>
          <a:p>
            <a:pPr algn="just"/>
            <a:r>
              <a:rPr lang="es-MX" dirty="0" smtClean="0">
                <a:solidFill>
                  <a:schemeClr val="bg1"/>
                </a:solidFill>
              </a:rPr>
              <a:t>Semestre :  Enero- Junio </a:t>
            </a:r>
          </a:p>
          <a:p>
            <a:pPr algn="just"/>
            <a:r>
              <a:rPr lang="es-MX" dirty="0" smtClean="0">
                <a:solidFill>
                  <a:schemeClr val="bg1"/>
                </a:solidFill>
              </a:rPr>
              <a:t>Programa Docente:  Ingeniero En Agrobiología </a:t>
            </a:r>
          </a:p>
          <a:p>
            <a:pPr algn="just"/>
            <a:r>
              <a:rPr lang="es-MX" dirty="0" smtClean="0">
                <a:solidFill>
                  <a:schemeClr val="bg1"/>
                </a:solidFill>
              </a:rPr>
              <a:t>Empresa: Los Rancheros México </a:t>
            </a:r>
            <a:endParaRPr lang="es-MX" dirty="0" smtClean="0">
              <a:solidFill>
                <a:schemeClr val="bg1"/>
              </a:solidFill>
            </a:endParaRPr>
          </a:p>
          <a:p>
            <a:pPr algn="just"/>
            <a:r>
              <a:rPr lang="es-MX" dirty="0" smtClean="0">
                <a:solidFill>
                  <a:schemeClr val="bg1"/>
                </a:solidFill>
              </a:rPr>
              <a:t>Asesor interno: Dr. Jesús Valdés Reyna</a:t>
            </a:r>
            <a:endParaRPr lang="es-MX" dirty="0" smtClean="0">
              <a:solidFill>
                <a:schemeClr val="bg1"/>
              </a:solidFill>
            </a:endParaRPr>
          </a:p>
          <a:p>
            <a:pPr algn="just"/>
            <a:r>
              <a:rPr lang="es-MX" dirty="0" smtClean="0">
                <a:solidFill>
                  <a:schemeClr val="bg1"/>
                </a:solidFill>
              </a:rPr>
              <a:t>Asesor externo</a:t>
            </a:r>
            <a:r>
              <a:rPr lang="es-MX" dirty="0" smtClean="0">
                <a:solidFill>
                  <a:schemeClr val="bg1"/>
                </a:solidFill>
              </a:rPr>
              <a:t>: </a:t>
            </a:r>
            <a:r>
              <a:rPr lang="es-MX" dirty="0" smtClean="0">
                <a:solidFill>
                  <a:schemeClr val="bg1"/>
                </a:solidFill>
              </a:rPr>
              <a:t>Ing. Omar Narváez Claverán </a:t>
            </a:r>
          </a:p>
          <a:p>
            <a:pPr algn="just"/>
            <a:r>
              <a:rPr lang="es-MX" dirty="0" smtClean="0">
                <a:solidFill>
                  <a:schemeClr val="bg1"/>
                </a:solidFill>
              </a:rPr>
              <a:t>Alumna : Claudia Francely Cumplido Nájera 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scontent-dfw1-1.xx.fbcdn.net/v/t1.0-9/12072600_730039010461084_2610556041589611758_n.jpg?oh=cf83e8c2d0dbbe5db08dbccc79a646bb&amp;oe=57A6492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806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0" y="-520814"/>
            <a:ext cx="2826715" cy="376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villavicencio.mx/ariaac/wp-content/uploads/2015/03/Los-Rancheros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687" y="304931"/>
            <a:ext cx="4655941" cy="21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2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72" y="2555389"/>
            <a:ext cx="3483428" cy="4376056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8882744" y="5878286"/>
            <a:ext cx="413658" cy="783771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266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80447" y="480449"/>
            <a:ext cx="3843580" cy="288268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3197251"/>
            <a:ext cx="288268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SIEMBRA Y TINCIONES DE GRAM PARA COMPROBAR. 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86" y="1"/>
            <a:ext cx="3626604" cy="3843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582"/>
            <a:ext cx="4019224" cy="30144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645" y="3843582"/>
            <a:ext cx="4019224" cy="30144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90" y="0"/>
            <a:ext cx="4019224" cy="384358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315" y="3761495"/>
            <a:ext cx="4267199" cy="320039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7436" y="1"/>
            <a:ext cx="2562387" cy="192179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919" y="1921791"/>
            <a:ext cx="2314413" cy="497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67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 smtClean="0"/>
              <a:t>MUESTRAS PARA IDENTIFICACION DE PATOGENOS </a:t>
            </a:r>
            <a:endParaRPr lang="es-MX" dirty="0"/>
          </a:p>
        </p:txBody>
      </p:sp>
      <p:pic>
        <p:nvPicPr>
          <p:cNvPr id="2050" name="Picture 2" descr="http://www.reactivosyequipos.com.mx/assets/productos/FE291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2" y="500972"/>
            <a:ext cx="40671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 rot="714119">
            <a:off x="2273556" y="3076877"/>
            <a:ext cx="1700044" cy="79465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6" name="Conector recto de flecha 5"/>
          <p:cNvCxnSpPr/>
          <p:nvPr/>
        </p:nvCxnSpPr>
        <p:spPr>
          <a:xfrm flipV="1">
            <a:off x="3409627" y="232475"/>
            <a:ext cx="1208868" cy="2684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V="1">
            <a:off x="4417017" y="2030278"/>
            <a:ext cx="945397" cy="619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H="1">
            <a:off x="2975675" y="2262753"/>
            <a:ext cx="147903" cy="12114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4556501" y="47809"/>
            <a:ext cx="2146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TERMOMETRO </a:t>
            </a:r>
            <a:endParaRPr lang="es-MX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005952" y="1769105"/>
            <a:ext cx="2278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PERILLA DE TEMPERATURA </a:t>
            </a:r>
            <a:endParaRPr lang="es-MX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433234" y="3474202"/>
            <a:ext cx="1270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MUESTRAS </a:t>
            </a:r>
            <a:endParaRPr lang="es-MX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90" y="568268"/>
            <a:ext cx="4120800" cy="3090600"/>
          </a:xfrm>
          <a:prstGeom prst="rect">
            <a:avLst/>
          </a:prstGeom>
        </p:spPr>
      </p:pic>
      <p:cxnSp>
        <p:nvCxnSpPr>
          <p:cNvPr id="17" name="Conector recto de flecha 16"/>
          <p:cNvCxnSpPr/>
          <p:nvPr/>
        </p:nvCxnSpPr>
        <p:spPr>
          <a:xfrm flipV="1">
            <a:off x="5289938" y="4711615"/>
            <a:ext cx="709510" cy="545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5289938" y="5257009"/>
            <a:ext cx="8551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>
            <a:off x="5289938" y="5257009"/>
            <a:ext cx="709510" cy="545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6145077" y="5082273"/>
            <a:ext cx="2487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DATOS DE LA MUESTRA</a:t>
            </a:r>
            <a:endParaRPr lang="es-MX" dirty="0"/>
          </a:p>
        </p:txBody>
      </p:sp>
      <p:sp>
        <p:nvSpPr>
          <p:cNvPr id="24" name="CuadroTexto 23"/>
          <p:cNvSpPr txBox="1"/>
          <p:nvPr/>
        </p:nvSpPr>
        <p:spPr>
          <a:xfrm>
            <a:off x="6203195" y="4548571"/>
            <a:ext cx="237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CAMARAS HUMEDAS </a:t>
            </a:r>
            <a:endParaRPr lang="es-MX" dirty="0"/>
          </a:p>
        </p:txBody>
      </p:sp>
      <p:sp>
        <p:nvSpPr>
          <p:cNvPr id="25" name="CuadroTexto 24"/>
          <p:cNvSpPr txBox="1"/>
          <p:nvPr/>
        </p:nvSpPr>
        <p:spPr>
          <a:xfrm>
            <a:off x="6203195" y="5529706"/>
            <a:ext cx="422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TIEMPO Y MONTAJE DE MUESTRA. </a:t>
            </a:r>
            <a:endParaRPr lang="es-MX" dirty="0"/>
          </a:p>
        </p:txBody>
      </p:sp>
      <p:sp>
        <p:nvSpPr>
          <p:cNvPr id="2" name="CuadroTexto 1"/>
          <p:cNvSpPr txBox="1"/>
          <p:nvPr/>
        </p:nvSpPr>
        <p:spPr>
          <a:xfrm>
            <a:off x="2588217" y="6168325"/>
            <a:ext cx="6245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REELIZACIÓN DE REPORTE PARA CADA JEFE TÉCNICO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6568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610248"/>
              </p:ext>
            </p:extLst>
          </p:nvPr>
        </p:nvGraphicFramePr>
        <p:xfrm>
          <a:off x="2247253" y="201473"/>
          <a:ext cx="8028122" cy="6431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14061"/>
                <a:gridCol w="4014061"/>
              </a:tblGrid>
              <a:tr h="337080"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Familia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Nombre común</a:t>
                      </a:r>
                      <a:endParaRPr lang="es-MX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</a:tr>
              <a:tr h="337080">
                <a:tc rowSpan="2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Benzimidazoles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benomyl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</a:tr>
              <a:tr h="33708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thiabendazol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</a:tr>
              <a:tr h="337080"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Fenilpirroles</a:t>
                      </a:r>
                      <a:endParaRPr lang="es-MX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fludioxonil</a:t>
                      </a:r>
                      <a:r>
                        <a:rPr lang="es-MX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</a:tr>
              <a:tr h="337080"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Triazoles</a:t>
                      </a:r>
                      <a:endParaRPr lang="es-MX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tebuconazol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</a:tr>
              <a:tr h="337080">
                <a:tc rowSpan="6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Cobres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caldo bordelés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</a:tr>
              <a:tr h="33708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hidróxido de cobre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</a:tr>
              <a:tr h="33708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óxido de cobre</a:t>
                      </a:r>
                      <a:endParaRPr lang="es-MX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</a:tr>
              <a:tr h="33708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sulfato de cobre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</a:tr>
              <a:tr h="33708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oxicloruro </a:t>
                      </a:r>
                      <a:r>
                        <a:rPr lang="es-MX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cobre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</a:tr>
              <a:tr h="33708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carbonato amónico de cobre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</a:tr>
              <a:tr h="337080"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Sulfuros de calcio</a:t>
                      </a:r>
                      <a:endParaRPr lang="es-MX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Polisulfatos</a:t>
                      </a:r>
                      <a:r>
                        <a:rPr lang="es-MX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calcio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</a:tr>
              <a:tr h="337080">
                <a:tc rowSpan="3"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Etilenebisditiocarbamatos (EBDC)</a:t>
                      </a:r>
                      <a:endParaRPr lang="es-MX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maneb</a:t>
                      </a:r>
                      <a:r>
                        <a:rPr lang="es-MX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</a:tr>
              <a:tr h="33708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mancozeb</a:t>
                      </a:r>
                      <a:r>
                        <a:rPr lang="es-MX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</a:tr>
              <a:tr h="33708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metaram</a:t>
                      </a:r>
                      <a:r>
                        <a:rPr lang="es-MX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</a:tr>
              <a:tr h="337080"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Chloronitrilo</a:t>
                      </a:r>
                      <a:endParaRPr lang="es-MX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chlorothalonil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</a:tr>
              <a:tr h="1038528"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Ftalimidas</a:t>
                      </a:r>
                      <a:endParaRPr lang="es-MX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captan 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877" marR="15877" marT="15877" marB="15877" anchor="ctr"/>
                </a:tc>
              </a:tr>
            </a:tbl>
          </a:graphicData>
        </a:graphic>
      </p:graphicFrame>
      <p:sp>
        <p:nvSpPr>
          <p:cNvPr id="3" name="Elipse 2"/>
          <p:cNvSpPr/>
          <p:nvPr/>
        </p:nvSpPr>
        <p:spPr>
          <a:xfrm>
            <a:off x="6137329" y="1441342"/>
            <a:ext cx="1518834" cy="464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Elipse 3"/>
          <p:cNvSpPr/>
          <p:nvPr/>
        </p:nvSpPr>
        <p:spPr>
          <a:xfrm>
            <a:off x="6137329" y="462366"/>
            <a:ext cx="1069383" cy="464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Elipse 4"/>
          <p:cNvSpPr/>
          <p:nvPr/>
        </p:nvSpPr>
        <p:spPr>
          <a:xfrm>
            <a:off x="6137328" y="3159071"/>
            <a:ext cx="2216257" cy="464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Elipse 5"/>
          <p:cNvSpPr/>
          <p:nvPr/>
        </p:nvSpPr>
        <p:spPr>
          <a:xfrm>
            <a:off x="6176072" y="4427349"/>
            <a:ext cx="1263114" cy="464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Elipse 6"/>
          <p:cNvSpPr/>
          <p:nvPr/>
        </p:nvSpPr>
        <p:spPr>
          <a:xfrm>
            <a:off x="6098583" y="5222929"/>
            <a:ext cx="2216257" cy="3357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/>
          <p:cNvSpPr/>
          <p:nvPr/>
        </p:nvSpPr>
        <p:spPr>
          <a:xfrm>
            <a:off x="6176073" y="5822197"/>
            <a:ext cx="1030640" cy="6690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123987" y="53812"/>
            <a:ext cx="2247254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P</a:t>
            </a:r>
          </a:p>
          <a:p>
            <a:r>
              <a:rPr lang="es-MX" sz="2000" b="1" dirty="0" smtClean="0">
                <a:solidFill>
                  <a:schemeClr val="bg1"/>
                </a:solidFill>
              </a:rPr>
              <a:t>R</a:t>
            </a:r>
          </a:p>
          <a:p>
            <a:r>
              <a:rPr lang="es-MX" sz="2000" b="1" dirty="0" smtClean="0">
                <a:solidFill>
                  <a:schemeClr val="bg1"/>
                </a:solidFill>
              </a:rPr>
              <a:t>U</a:t>
            </a:r>
          </a:p>
          <a:p>
            <a:r>
              <a:rPr lang="es-MX" sz="2000" b="1" dirty="0" smtClean="0">
                <a:solidFill>
                  <a:schemeClr val="bg1"/>
                </a:solidFill>
              </a:rPr>
              <a:t>E</a:t>
            </a:r>
          </a:p>
          <a:p>
            <a:r>
              <a:rPr lang="es-MX" sz="2000" b="1" dirty="0" smtClean="0">
                <a:solidFill>
                  <a:schemeClr val="bg1"/>
                </a:solidFill>
              </a:rPr>
              <a:t>B</a:t>
            </a:r>
          </a:p>
          <a:p>
            <a:r>
              <a:rPr lang="es-MX" sz="2000" b="1" dirty="0" smtClean="0">
                <a:solidFill>
                  <a:schemeClr val="bg1"/>
                </a:solidFill>
              </a:rPr>
              <a:t>A</a:t>
            </a:r>
          </a:p>
          <a:p>
            <a:r>
              <a:rPr lang="es-MX" sz="2000" b="1" dirty="0" smtClean="0">
                <a:solidFill>
                  <a:schemeClr val="bg1"/>
                </a:solidFill>
              </a:rPr>
              <a:t>S</a:t>
            </a:r>
          </a:p>
          <a:p>
            <a:endParaRPr lang="es-MX" sz="2000" b="1" dirty="0">
              <a:solidFill>
                <a:schemeClr val="bg1"/>
              </a:solidFill>
            </a:endParaRPr>
          </a:p>
          <a:p>
            <a:r>
              <a:rPr lang="es-MX" sz="2000" b="1" dirty="0" smtClean="0">
                <a:solidFill>
                  <a:schemeClr val="bg1"/>
                </a:solidFill>
              </a:rPr>
              <a:t>DE    FUNGICIDAS </a:t>
            </a:r>
          </a:p>
          <a:p>
            <a:endParaRPr lang="es-MX" sz="2000" b="1" dirty="0">
              <a:solidFill>
                <a:schemeClr val="bg1"/>
              </a:solidFill>
            </a:endParaRPr>
          </a:p>
          <a:p>
            <a:r>
              <a:rPr lang="es-MX" sz="2000" b="1" dirty="0" smtClean="0">
                <a:solidFill>
                  <a:schemeClr val="bg1"/>
                </a:solidFill>
              </a:rPr>
              <a:t>E</a:t>
            </a:r>
          </a:p>
          <a:p>
            <a:r>
              <a:rPr lang="es-MX" sz="2000" b="1" dirty="0" smtClean="0">
                <a:solidFill>
                  <a:schemeClr val="bg1"/>
                </a:solidFill>
              </a:rPr>
              <a:t>F</a:t>
            </a:r>
          </a:p>
          <a:p>
            <a:r>
              <a:rPr lang="es-MX" sz="2000" b="1" dirty="0" smtClean="0">
                <a:solidFill>
                  <a:schemeClr val="bg1"/>
                </a:solidFill>
              </a:rPr>
              <a:t>E</a:t>
            </a:r>
          </a:p>
          <a:p>
            <a:r>
              <a:rPr lang="es-MX" sz="2000" b="1" dirty="0" smtClean="0">
                <a:solidFill>
                  <a:schemeClr val="bg1"/>
                </a:solidFill>
              </a:rPr>
              <a:t>C</a:t>
            </a:r>
          </a:p>
          <a:p>
            <a:r>
              <a:rPr lang="es-MX" sz="2000" b="1" dirty="0" smtClean="0">
                <a:solidFill>
                  <a:schemeClr val="bg1"/>
                </a:solidFill>
              </a:rPr>
              <a:t>T</a:t>
            </a:r>
          </a:p>
          <a:p>
            <a:r>
              <a:rPr lang="es-MX" sz="2000" b="1" dirty="0" smtClean="0">
                <a:solidFill>
                  <a:schemeClr val="bg1"/>
                </a:solidFill>
              </a:rPr>
              <a:t>I</a:t>
            </a:r>
          </a:p>
          <a:p>
            <a:r>
              <a:rPr lang="es-MX" sz="2000" b="1" dirty="0" smtClean="0">
                <a:solidFill>
                  <a:schemeClr val="bg1"/>
                </a:solidFill>
              </a:rPr>
              <a:t>V</a:t>
            </a:r>
          </a:p>
          <a:p>
            <a:r>
              <a:rPr lang="es-MX" sz="2000" b="1" dirty="0" smtClean="0">
                <a:solidFill>
                  <a:schemeClr val="bg1"/>
                </a:solidFill>
              </a:rPr>
              <a:t>I</a:t>
            </a:r>
          </a:p>
          <a:p>
            <a:r>
              <a:rPr lang="es-MX" sz="2000" b="1" dirty="0" smtClean="0">
                <a:solidFill>
                  <a:schemeClr val="bg1"/>
                </a:solidFill>
              </a:rPr>
              <a:t>D</a:t>
            </a:r>
          </a:p>
          <a:p>
            <a:r>
              <a:rPr lang="es-MX" sz="2000" b="1" dirty="0" smtClean="0">
                <a:solidFill>
                  <a:schemeClr val="bg1"/>
                </a:solidFill>
              </a:rPr>
              <a:t>A</a:t>
            </a:r>
          </a:p>
          <a:p>
            <a:r>
              <a:rPr lang="es-MX" sz="2000" b="1" dirty="0" smtClean="0">
                <a:solidFill>
                  <a:schemeClr val="bg1"/>
                </a:solidFill>
              </a:rPr>
              <a:t>D</a:t>
            </a:r>
          </a:p>
          <a:p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241051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PRUEBAS DE EFECTIVIDAD DE FUNGICIDAS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dirty="0" smtClean="0"/>
          </a:p>
          <a:p>
            <a:pPr algn="ctr"/>
            <a:endParaRPr lang="es-MX" dirty="0"/>
          </a:p>
          <a:p>
            <a:pPr algn="ctr"/>
            <a:endParaRPr lang="es-MX" sz="2000" dirty="0" smtClean="0"/>
          </a:p>
          <a:p>
            <a:pPr algn="ctr"/>
            <a:r>
              <a:rPr lang="es-MX" sz="2000" dirty="0" smtClean="0"/>
              <a:t>COMBINAR FAMILIAS DE INGREDIENTES ACTIVOS = MEJORES RESULTADOS </a:t>
            </a:r>
          </a:p>
          <a:p>
            <a:pPr marL="0" indent="0">
              <a:buNone/>
            </a:pPr>
            <a:endParaRPr lang="es-MX" dirty="0" smtClean="0"/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617" y="2522854"/>
            <a:ext cx="3633759" cy="25804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3" y="2522853"/>
            <a:ext cx="3440624" cy="25804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376" y="2534477"/>
            <a:ext cx="3425125" cy="256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USO DE  HORMONAS EN AJO 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MX" dirty="0" smtClean="0"/>
              <a:t>ACTIVIDADES </a:t>
            </a:r>
            <a:endParaRPr lang="es-MX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MX" dirty="0"/>
              <a:t>S</a:t>
            </a:r>
            <a:r>
              <a:rPr lang="es-MX" dirty="0" smtClean="0"/>
              <a:t>e </a:t>
            </a:r>
            <a:r>
              <a:rPr lang="es-MX" dirty="0"/>
              <a:t>establecieron 16 </a:t>
            </a:r>
            <a:r>
              <a:rPr lang="es-MX" dirty="0" smtClean="0"/>
              <a:t>tratamientos.</a:t>
            </a:r>
          </a:p>
          <a:p>
            <a:r>
              <a:rPr lang="es-MX" dirty="0" smtClean="0"/>
              <a:t>Evaluación de tratamientos. </a:t>
            </a:r>
          </a:p>
          <a:p>
            <a:r>
              <a:rPr lang="es-MX" dirty="0" smtClean="0"/>
              <a:t>Horas frio acumuladas.</a:t>
            </a:r>
          </a:p>
          <a:p>
            <a:r>
              <a:rPr lang="es-MX" dirty="0"/>
              <a:t>P</a:t>
            </a:r>
            <a:r>
              <a:rPr lang="es-MX" dirty="0" smtClean="0"/>
              <a:t>esos </a:t>
            </a:r>
            <a:r>
              <a:rPr lang="es-MX" dirty="0"/>
              <a:t>en bulbo y hojas </a:t>
            </a:r>
            <a:r>
              <a:rPr lang="es-MX" dirty="0" smtClean="0"/>
              <a:t>% de  </a:t>
            </a:r>
            <a:r>
              <a:rPr lang="es-MX" dirty="0"/>
              <a:t>diferenciación y %</a:t>
            </a:r>
            <a:r>
              <a:rPr lang="es-MX" dirty="0" smtClean="0"/>
              <a:t> </a:t>
            </a:r>
            <a:r>
              <a:rPr lang="es-MX" dirty="0"/>
              <a:t>de </a:t>
            </a:r>
            <a:r>
              <a:rPr lang="es-MX" dirty="0" smtClean="0"/>
              <a:t>rebrote. </a:t>
            </a:r>
          </a:p>
          <a:p>
            <a:endParaRPr lang="es-MX" dirty="0" smtClean="0"/>
          </a:p>
          <a:p>
            <a:endParaRPr lang="es-MX" dirty="0" smtClean="0"/>
          </a:p>
          <a:p>
            <a:endParaRPr lang="es-MX" dirty="0"/>
          </a:p>
        </p:txBody>
      </p:sp>
      <p:pic>
        <p:nvPicPr>
          <p:cNvPr id="7" name="Imagen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0320" y="1637831"/>
            <a:ext cx="3908939" cy="468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68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7864" cy="321589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15898"/>
            <a:ext cx="4287864" cy="36653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864" y="0"/>
            <a:ext cx="4081220" cy="34948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864" y="3518115"/>
            <a:ext cx="4081220" cy="333988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317" y="-23246"/>
            <a:ext cx="3898683" cy="219300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317" y="2169763"/>
            <a:ext cx="1878685" cy="333988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717" y="2030277"/>
            <a:ext cx="2035606" cy="361885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065" y="2169763"/>
            <a:ext cx="2572719" cy="192953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002" y="4099302"/>
            <a:ext cx="2069024" cy="275869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093" y="5188057"/>
            <a:ext cx="3032501" cy="170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36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PESO SECO </a:t>
            </a:r>
            <a:endParaRPr lang="es-MX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2374702"/>
            <a:ext cx="4697412" cy="3523059"/>
          </a:xfr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s-MX" dirty="0"/>
              <a:t>En otro horno se mantuvieron muestras para peso seco recibidas de </a:t>
            </a:r>
            <a:r>
              <a:rPr lang="es-MX" dirty="0" err="1"/>
              <a:t>up´s</a:t>
            </a:r>
            <a:r>
              <a:rPr lang="es-MX" dirty="0"/>
              <a:t> con variedades de ajo diferentes, la problemática de rebrote y diferenciación es causada también por un abuso en la fertilización nitrogenada por lo que en ese horno se determina el peso que ganan las plantas (10 muestras por variedad) </a:t>
            </a:r>
            <a:r>
              <a:rPr lang="es-MX" dirty="0" smtClean="0"/>
              <a:t>semanalmente.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95227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LAVADO DE RAÍCES </a:t>
            </a:r>
            <a:endParaRPr lang="es-MX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es-MX" dirty="0"/>
              <a:t>la observación de nematodos que también es otro problema </a:t>
            </a:r>
            <a:r>
              <a:rPr lang="es-MX" dirty="0" smtClean="0"/>
              <a:t>fuerte, se </a:t>
            </a:r>
            <a:r>
              <a:rPr lang="es-MX" dirty="0"/>
              <a:t>hicieron lavados de raíz de </a:t>
            </a:r>
            <a:r>
              <a:rPr lang="es-MX" dirty="0" smtClean="0"/>
              <a:t>tomate y pepino  </a:t>
            </a:r>
            <a:r>
              <a:rPr lang="es-MX" dirty="0"/>
              <a:t>semanalmente y observación de las mismas al </a:t>
            </a:r>
            <a:r>
              <a:rPr lang="es-MX" dirty="0" smtClean="0"/>
              <a:t>estereoscopio esto con una bomba de fumigar. </a:t>
            </a:r>
            <a:endParaRPr lang="es-MX" dirty="0"/>
          </a:p>
        </p:txBody>
      </p:sp>
      <p:pic>
        <p:nvPicPr>
          <p:cNvPr id="1026" name="Picture 2" descr="https://encrypted-tbn2.gstatic.com/images?q=tbn:ANd9GcQB5MxnKKs_hUPIiEjNHtbZVqe7PRTIPocCaEByPa2JYi7vHRg1VQ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49" y="2239658"/>
            <a:ext cx="4649492" cy="343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548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Reproducción de microorganismos </a:t>
            </a:r>
            <a:r>
              <a:rPr lang="es-MX" dirty="0"/>
              <a:t>de interés para control biológico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2374702"/>
            <a:ext cx="4697412" cy="3523059"/>
          </a:xfr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dirty="0" smtClean="0"/>
              <a:t>Medios de producción bifásica y sencilla. </a:t>
            </a:r>
          </a:p>
          <a:p>
            <a:r>
              <a:rPr lang="es-MX" dirty="0" smtClean="0"/>
              <a:t>Parámetros evaluados y toma de muestras.</a:t>
            </a:r>
          </a:p>
          <a:p>
            <a:r>
              <a:rPr lang="es-MX" dirty="0" smtClean="0"/>
              <a:t> </a:t>
            </a:r>
            <a:r>
              <a:rPr lang="es-MX" dirty="0"/>
              <a:t>P</a:t>
            </a:r>
            <a:r>
              <a:rPr lang="es-MX" dirty="0" smtClean="0"/>
              <a:t>eriodicidad. </a:t>
            </a:r>
          </a:p>
          <a:p>
            <a:r>
              <a:rPr lang="es-MX" i="1" dirty="0" err="1" smtClean="0"/>
              <a:t>Trichoderma</a:t>
            </a:r>
            <a:r>
              <a:rPr lang="es-MX" i="1" dirty="0" smtClean="0"/>
              <a:t> </a:t>
            </a:r>
            <a:r>
              <a:rPr lang="es-MX" i="1" dirty="0" err="1" smtClean="0"/>
              <a:t>harzianum</a:t>
            </a:r>
            <a:r>
              <a:rPr lang="es-MX" i="1" dirty="0" smtClean="0"/>
              <a:t> </a:t>
            </a:r>
          </a:p>
          <a:p>
            <a:r>
              <a:rPr lang="es-MX" i="1" dirty="0" err="1" smtClean="0"/>
              <a:t>Paecilomyces</a:t>
            </a:r>
            <a:r>
              <a:rPr lang="es-MX" i="1" dirty="0" smtClean="0"/>
              <a:t> </a:t>
            </a:r>
            <a:r>
              <a:rPr lang="es-MX" i="1" dirty="0" err="1" smtClean="0"/>
              <a:t>lilacinus</a:t>
            </a:r>
            <a:r>
              <a:rPr lang="es-MX" i="1" dirty="0" smtClean="0"/>
              <a:t> </a:t>
            </a:r>
          </a:p>
          <a:p>
            <a:r>
              <a:rPr lang="es-MX" i="1" dirty="0" err="1" smtClean="0"/>
              <a:t>Bacillus</a:t>
            </a:r>
            <a:r>
              <a:rPr lang="es-MX" i="1" dirty="0" smtClean="0"/>
              <a:t> </a:t>
            </a:r>
            <a:r>
              <a:rPr lang="es-MX" i="1" dirty="0" err="1" smtClean="0"/>
              <a:t>subtilis</a:t>
            </a:r>
            <a:r>
              <a:rPr lang="es-MX" i="1" dirty="0" smtClean="0"/>
              <a:t> </a:t>
            </a:r>
          </a:p>
          <a:p>
            <a:r>
              <a:rPr lang="es-MX" i="1" dirty="0" err="1" smtClean="0"/>
              <a:t>Azotobacter</a:t>
            </a:r>
            <a:r>
              <a:rPr lang="es-MX" i="1" dirty="0" smtClean="0"/>
              <a:t> </a:t>
            </a:r>
            <a:r>
              <a:rPr lang="es-MX" i="1" dirty="0" err="1" smtClean="0"/>
              <a:t>sp</a:t>
            </a:r>
            <a:endParaRPr lang="es-MX" i="1" dirty="0" smtClean="0"/>
          </a:p>
          <a:p>
            <a:r>
              <a:rPr lang="es-MX" i="1" dirty="0" err="1" smtClean="0"/>
              <a:t>Streptomyces</a:t>
            </a:r>
            <a:r>
              <a:rPr lang="es-MX" i="1" dirty="0" smtClean="0"/>
              <a:t> </a:t>
            </a:r>
            <a:r>
              <a:rPr lang="es-MX" i="1" dirty="0" err="1" smtClean="0"/>
              <a:t>sp</a:t>
            </a:r>
            <a:r>
              <a:rPr lang="es-MX" i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7095722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436</TotalTime>
  <Words>319</Words>
  <Application>Microsoft Office PowerPoint</Application>
  <PresentationFormat>Panorámica</PresentationFormat>
  <Paragraphs>92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Trebuchet MS</vt:lpstr>
      <vt:lpstr>Berlín</vt:lpstr>
      <vt:lpstr>PRÁCTICAS PROFESIONALES </vt:lpstr>
      <vt:lpstr>Presentación de PowerPoint</vt:lpstr>
      <vt:lpstr>Presentación de PowerPoint</vt:lpstr>
      <vt:lpstr>PRUEBAS DE EFECTIVIDAD DE FUNGICIDAS</vt:lpstr>
      <vt:lpstr>USO DE  HORMONAS EN AJO </vt:lpstr>
      <vt:lpstr>Presentación de PowerPoint</vt:lpstr>
      <vt:lpstr>PESO SECO </vt:lpstr>
      <vt:lpstr>LAVADO DE RAÍCES </vt:lpstr>
      <vt:lpstr>Reproducción de microorganismos de interés para control biológico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</dc:creator>
  <cp:lastModifiedBy>JORGE</cp:lastModifiedBy>
  <cp:revision>24</cp:revision>
  <dcterms:created xsi:type="dcterms:W3CDTF">2016-05-14T18:25:26Z</dcterms:created>
  <dcterms:modified xsi:type="dcterms:W3CDTF">2016-05-30T03:02:18Z</dcterms:modified>
</cp:coreProperties>
</file>