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5" r:id="rId6"/>
    <p:sldId id="259" r:id="rId7"/>
    <p:sldId id="261" r:id="rId8"/>
    <p:sldId id="262" r:id="rId9"/>
    <p:sldId id="263" r:id="rId10"/>
    <p:sldId id="264"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89" d="100"/>
          <a:sy n="89" d="100"/>
        </p:scale>
        <p:origin x="-1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FA2F16B-1D65-4A48-9D2A-B3185280AA4A}" type="datetimeFigureOut">
              <a:rPr lang="es-ES" smtClean="0"/>
              <a:t>31/05/2016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70534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A2F16B-1D65-4A48-9D2A-B3185280AA4A}" type="datetimeFigureOut">
              <a:rPr lang="es-ES" smtClean="0"/>
              <a:t>31/05/2016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331783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A2F16B-1D65-4A48-9D2A-B3185280AA4A}" type="datetimeFigureOut">
              <a:rPr lang="es-ES" smtClean="0"/>
              <a:t>31/05/2016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399103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A2F16B-1D65-4A48-9D2A-B3185280AA4A}" type="datetimeFigureOut">
              <a:rPr lang="es-ES" smtClean="0"/>
              <a:t>31/05/2016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23169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A2F16B-1D65-4A48-9D2A-B3185280AA4A}" type="datetimeFigureOut">
              <a:rPr lang="es-ES" smtClean="0"/>
              <a:t>31/05/2016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315274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FA2F16B-1D65-4A48-9D2A-B3185280AA4A}" type="datetimeFigureOut">
              <a:rPr lang="es-ES" smtClean="0"/>
              <a:t>31/05/2016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231853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FA2F16B-1D65-4A48-9D2A-B3185280AA4A}" type="datetimeFigureOut">
              <a:rPr lang="es-ES" smtClean="0"/>
              <a:t>31/05/2016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424159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FA2F16B-1D65-4A48-9D2A-B3185280AA4A}" type="datetimeFigureOut">
              <a:rPr lang="es-ES" smtClean="0"/>
              <a:t>31/05/2016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306465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A2F16B-1D65-4A48-9D2A-B3185280AA4A}" type="datetimeFigureOut">
              <a:rPr lang="es-ES" smtClean="0"/>
              <a:t>31/05/2016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167194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A2F16B-1D65-4A48-9D2A-B3185280AA4A}" type="datetimeFigureOut">
              <a:rPr lang="es-ES" smtClean="0"/>
              <a:t>31/05/2016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86757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A2F16B-1D65-4A48-9D2A-B3185280AA4A}" type="datetimeFigureOut">
              <a:rPr lang="es-ES" smtClean="0"/>
              <a:t>31/05/2016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96AAC26-CD28-420F-9DD9-B1A41B1D651E}" type="slidenum">
              <a:rPr lang="es-ES" smtClean="0"/>
              <a:t>‹Nº›</a:t>
            </a:fld>
            <a:endParaRPr lang="es-ES"/>
          </a:p>
        </p:txBody>
      </p:sp>
    </p:spTree>
    <p:extLst>
      <p:ext uri="{BB962C8B-B14F-4D97-AF65-F5344CB8AC3E}">
        <p14:creationId xmlns:p14="http://schemas.microsoft.com/office/powerpoint/2010/main" val="1637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2F16B-1D65-4A48-9D2A-B3185280AA4A}" type="datetimeFigureOut">
              <a:rPr lang="es-ES" smtClean="0"/>
              <a:t>31/05/2016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AAC26-CD28-420F-9DD9-B1A41B1D651E}" type="slidenum">
              <a:rPr lang="es-ES" smtClean="0"/>
              <a:t>‹Nº›</a:t>
            </a:fld>
            <a:endParaRPr lang="es-ES"/>
          </a:p>
        </p:txBody>
      </p:sp>
    </p:spTree>
    <p:extLst>
      <p:ext uri="{BB962C8B-B14F-4D97-AF65-F5344CB8AC3E}">
        <p14:creationId xmlns:p14="http://schemas.microsoft.com/office/powerpoint/2010/main" val="923618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1.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870667"/>
          </a:xfrm>
          <a:prstGeom prst="rect">
            <a:avLst/>
          </a:prstGeom>
        </p:spPr>
      </p:pic>
      <p:sp>
        <p:nvSpPr>
          <p:cNvPr id="2" name="Título 1"/>
          <p:cNvSpPr>
            <a:spLocks noGrp="1"/>
          </p:cNvSpPr>
          <p:nvPr>
            <p:ph type="ctrTitle"/>
          </p:nvPr>
        </p:nvSpPr>
        <p:spPr>
          <a:xfrm>
            <a:off x="1678547" y="0"/>
            <a:ext cx="9144000" cy="2387600"/>
          </a:xfrm>
        </p:spPr>
        <p:txBody>
          <a:bodyPr>
            <a:normAutofit/>
          </a:bodyPr>
          <a:lstStyle/>
          <a:p>
            <a:r>
              <a:rPr lang="x-none" sz="3200" b="1" dirty="0" smtClean="0"/>
              <a:t>UNIVERSIDAD AUTÓNOMA AGRARIA ANTONIO NARRO</a:t>
            </a:r>
            <a:br>
              <a:rPr lang="x-none" sz="3200" b="1" dirty="0" smtClean="0"/>
            </a:br>
            <a:r>
              <a:rPr lang="x-none" sz="2000" dirty="0" smtClean="0"/>
              <a:t>DIVISIÓN DE AGRONOMÍA </a:t>
            </a:r>
            <a:br>
              <a:rPr lang="x-none" sz="2000" dirty="0" smtClean="0"/>
            </a:br>
            <a:r>
              <a:rPr lang="x-none" sz="2000" dirty="0" smtClean="0"/>
              <a:t>DEPARTAMENTO DE BOTÁNICA </a:t>
            </a:r>
            <a:br>
              <a:rPr lang="x-none" sz="2000" dirty="0" smtClean="0"/>
            </a:br>
            <a:r>
              <a:rPr lang="x-none" sz="2000" dirty="0" smtClean="0"/>
              <a:t/>
            </a:r>
            <a:br>
              <a:rPr lang="x-none" sz="2000" dirty="0" smtClean="0"/>
            </a:br>
            <a:r>
              <a:rPr lang="x-none" sz="2000" dirty="0"/>
              <a:t/>
            </a:r>
            <a:br>
              <a:rPr lang="x-none" sz="2000" dirty="0"/>
            </a:br>
            <a:r>
              <a:rPr lang="x-none" sz="2000" dirty="0" smtClean="0"/>
              <a:t>ing. En </a:t>
            </a:r>
            <a:r>
              <a:rPr lang="x-none" sz="2000" dirty="0" err="1" smtClean="0"/>
              <a:t>agrobiología</a:t>
            </a:r>
            <a:endParaRPr lang="es-ES" sz="2000" dirty="0"/>
          </a:p>
        </p:txBody>
      </p:sp>
      <p:sp>
        <p:nvSpPr>
          <p:cNvPr id="3" name="Subtítulo 2"/>
          <p:cNvSpPr>
            <a:spLocks noGrp="1"/>
          </p:cNvSpPr>
          <p:nvPr>
            <p:ph type="subTitle" idx="1"/>
          </p:nvPr>
        </p:nvSpPr>
        <p:spPr>
          <a:xfrm>
            <a:off x="1678547" y="2584607"/>
            <a:ext cx="9144000" cy="2236560"/>
          </a:xfrm>
        </p:spPr>
        <p:txBody>
          <a:bodyPr>
            <a:normAutofit fontScale="55000" lnSpcReduction="20000"/>
          </a:bodyPr>
          <a:lstStyle/>
          <a:p>
            <a:r>
              <a:rPr lang="x-none" sz="3600" dirty="0" smtClean="0"/>
              <a:t>Presentación de practicas profesionales</a:t>
            </a:r>
          </a:p>
          <a:p>
            <a:endParaRPr lang="x-none" dirty="0" smtClean="0"/>
          </a:p>
          <a:p>
            <a:r>
              <a:rPr lang="es-ES" sz="5100" dirty="0" smtClean="0"/>
              <a:t>Coordinación </a:t>
            </a:r>
            <a:r>
              <a:rPr lang="es-ES" sz="5100" dirty="0"/>
              <a:t>estatal para el mejoramiento del zoológico “Miguel Álvarez del Toro</a:t>
            </a:r>
            <a:r>
              <a:rPr lang="es-ES" sz="5100" dirty="0" smtClean="0"/>
              <a:t>”</a:t>
            </a:r>
            <a:endParaRPr lang="x-none" sz="5100" dirty="0" smtClean="0"/>
          </a:p>
          <a:p>
            <a:endParaRPr lang="x-none" sz="5100" dirty="0"/>
          </a:p>
          <a:p>
            <a:r>
              <a:rPr lang="x-none" sz="5100" dirty="0" smtClean="0"/>
              <a:t>Cuidado y conservación de mamíferos. </a:t>
            </a:r>
          </a:p>
          <a:p>
            <a:endParaRPr lang="es-ES" sz="5100" dirty="0"/>
          </a:p>
        </p:txBody>
      </p:sp>
      <p:pic>
        <p:nvPicPr>
          <p:cNvPr id="1026" name="Picture 2" descr="http://1.bp.blogspot.com/-p5WsShxhkJE/UzMIYex_X3I/AAAAAAAACdc/3vVezDa_uUk/s1600/logov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6" y="485842"/>
            <a:ext cx="1857375" cy="161925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709893" y="5103674"/>
            <a:ext cx="5482107" cy="1908215"/>
          </a:xfrm>
          <a:prstGeom prst="rect">
            <a:avLst/>
          </a:prstGeom>
          <a:noFill/>
        </p:spPr>
        <p:txBody>
          <a:bodyPr wrap="square" rtlCol="0">
            <a:spAutoFit/>
          </a:bodyPr>
          <a:lstStyle/>
          <a:p>
            <a:r>
              <a:rPr lang="es-ES" sz="2000" dirty="0"/>
              <a:t>Asesor interno: Biol. Miguel Agustín Carranza</a:t>
            </a:r>
          </a:p>
          <a:p>
            <a:r>
              <a:rPr lang="es-ES" sz="2000" dirty="0"/>
              <a:t> </a:t>
            </a:r>
          </a:p>
          <a:p>
            <a:r>
              <a:rPr lang="es-ES" sz="2000" dirty="0"/>
              <a:t>Asesor externo: Biol. Epigmenio Cruz </a:t>
            </a:r>
            <a:r>
              <a:rPr lang="es-ES" sz="2000" dirty="0" err="1"/>
              <a:t>Aldan</a:t>
            </a:r>
            <a:endParaRPr lang="es-ES" sz="2000" dirty="0"/>
          </a:p>
          <a:p>
            <a:r>
              <a:rPr lang="es-ES" sz="2000" dirty="0"/>
              <a:t> </a:t>
            </a:r>
          </a:p>
          <a:p>
            <a:r>
              <a:rPr lang="es-ES" sz="2000" dirty="0"/>
              <a:t> </a:t>
            </a:r>
          </a:p>
          <a:p>
            <a:endParaRPr lang="es-ES" dirty="0"/>
          </a:p>
        </p:txBody>
      </p:sp>
    </p:spTree>
    <p:extLst>
      <p:ext uri="{BB962C8B-B14F-4D97-AF65-F5344CB8AC3E}">
        <p14:creationId xmlns:p14="http://schemas.microsoft.com/office/powerpoint/2010/main" val="3472613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1"/>
            <a:ext cx="12192000" cy="6870667"/>
          </a:xfrm>
          <a:prstGeom prst="rect">
            <a:avLst/>
          </a:prstGeom>
        </p:spPr>
      </p:pic>
      <p:sp>
        <p:nvSpPr>
          <p:cNvPr id="2" name="CuadroTexto 1"/>
          <p:cNvSpPr txBox="1"/>
          <p:nvPr/>
        </p:nvSpPr>
        <p:spPr>
          <a:xfrm>
            <a:off x="3889419" y="206062"/>
            <a:ext cx="5537916" cy="369332"/>
          </a:xfrm>
          <a:prstGeom prst="rect">
            <a:avLst/>
          </a:prstGeom>
          <a:noFill/>
        </p:spPr>
        <p:txBody>
          <a:bodyPr wrap="square" rtlCol="0">
            <a:spAutoFit/>
          </a:bodyPr>
          <a:lstStyle/>
          <a:p>
            <a:r>
              <a:rPr lang="x-none" b="1" dirty="0" smtClean="0">
                <a:latin typeface="Arial" panose="020B0604020202020204" pitchFamily="34" charset="0"/>
                <a:cs typeface="Arial" panose="020B0604020202020204" pitchFamily="34" charset="0"/>
              </a:rPr>
              <a:t>Manejo de fauna en cautiverio.</a:t>
            </a:r>
            <a:endParaRPr lang="es-ES"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307859" cy="320536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8227" y="695459"/>
            <a:ext cx="4541949" cy="2962141"/>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4290" y="206062"/>
            <a:ext cx="3086638" cy="6478073"/>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57600"/>
            <a:ext cx="3284112" cy="3200400"/>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227" y="3831465"/>
            <a:ext cx="4541949" cy="2852670"/>
          </a:xfrm>
          <a:prstGeom prst="rect">
            <a:avLst/>
          </a:prstGeom>
        </p:spPr>
      </p:pic>
    </p:spTree>
    <p:extLst>
      <p:ext uri="{BB962C8B-B14F-4D97-AF65-F5344CB8AC3E}">
        <p14:creationId xmlns:p14="http://schemas.microsoft.com/office/powerpoint/2010/main" val="2550193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1"/>
            <a:ext cx="12192000" cy="6870667"/>
          </a:xfrm>
          <a:prstGeom prst="rect">
            <a:avLst/>
          </a:prstGeom>
        </p:spPr>
      </p:pic>
      <p:sp>
        <p:nvSpPr>
          <p:cNvPr id="4" name="CuadroTexto 3"/>
          <p:cNvSpPr txBox="1"/>
          <p:nvPr/>
        </p:nvSpPr>
        <p:spPr>
          <a:xfrm>
            <a:off x="360609" y="2871988"/>
            <a:ext cx="5151549" cy="369332"/>
          </a:xfrm>
          <a:prstGeom prst="rect">
            <a:avLst/>
          </a:prstGeom>
          <a:noFill/>
        </p:spPr>
        <p:txBody>
          <a:bodyPr wrap="square" rtlCol="0">
            <a:spAutoFit/>
          </a:bodyPr>
          <a:lstStyle/>
          <a:p>
            <a:r>
              <a:rPr lang="x-none" dirty="0" smtClean="0">
                <a:latin typeface="Arial" panose="020B0604020202020204" pitchFamily="34" charset="0"/>
                <a:cs typeface="Arial" panose="020B0604020202020204" pitchFamily="34" charset="0"/>
              </a:rPr>
              <a:t>ANTECEDENTES.</a:t>
            </a:r>
            <a:endParaRPr lang="es-ES" dirty="0">
              <a:latin typeface="Arial" panose="020B0604020202020204" pitchFamily="34" charset="0"/>
              <a:cs typeface="Arial" panose="020B0604020202020204" pitchFamily="34" charset="0"/>
            </a:endParaRPr>
          </a:p>
        </p:txBody>
      </p:sp>
      <p:sp>
        <p:nvSpPr>
          <p:cNvPr id="9" name="CuadroTexto 8"/>
          <p:cNvSpPr txBox="1"/>
          <p:nvPr/>
        </p:nvSpPr>
        <p:spPr>
          <a:xfrm>
            <a:off x="2601533" y="840663"/>
            <a:ext cx="3747752" cy="4801314"/>
          </a:xfrm>
          <a:prstGeom prst="rect">
            <a:avLst/>
          </a:prstGeom>
          <a:noFill/>
        </p:spPr>
        <p:txBody>
          <a:bodyPr wrap="square" rtlCol="0">
            <a:spAutoFit/>
          </a:bodyPr>
          <a:lstStyle/>
          <a:p>
            <a:pPr algn="just"/>
            <a:r>
              <a:rPr lang="x-none" dirty="0" smtClean="0">
                <a:latin typeface="Arial" panose="020B0604020202020204" pitchFamily="34" charset="0"/>
                <a:cs typeface="Arial" panose="020B0604020202020204" pitchFamily="34" charset="0"/>
              </a:rPr>
              <a:t>El </a:t>
            </a:r>
            <a:r>
              <a:rPr lang="es-ES" dirty="0" smtClean="0">
                <a:latin typeface="Arial" panose="020B0604020202020204" pitchFamily="34" charset="0"/>
                <a:cs typeface="Arial" panose="020B0604020202020204" pitchFamily="34" charset="0"/>
              </a:rPr>
              <a:t>zoológico </a:t>
            </a:r>
            <a:r>
              <a:rPr lang="es-ES" dirty="0">
                <a:latin typeface="Arial" panose="020B0604020202020204" pitchFamily="34" charset="0"/>
                <a:cs typeface="Arial" panose="020B0604020202020204" pitchFamily="34" charset="0"/>
              </a:rPr>
              <a:t>“Miguel Álvarez del Toro</a:t>
            </a:r>
            <a:r>
              <a:rPr lang="es-ES" dirty="0" smtClean="0">
                <a:latin typeface="Arial" panose="020B0604020202020204" pitchFamily="34" charset="0"/>
                <a:cs typeface="Arial" panose="020B0604020202020204" pitchFamily="34" charset="0"/>
              </a:rPr>
              <a:t>”</a:t>
            </a:r>
            <a:r>
              <a:rPr lang="x-none"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leva el nombre de quien fuera su director desde su apertura hasta 1996, año en que fallece Miguel Álvarez del Toro, siendo uno de los principales científicos naturales que dejaron un </a:t>
            </a:r>
            <a:r>
              <a:rPr lang="es-ES" dirty="0" smtClean="0">
                <a:latin typeface="Arial" panose="020B0604020202020204" pitchFamily="34" charset="0"/>
                <a:cs typeface="Arial" panose="020B0604020202020204" pitchFamily="34" charset="0"/>
              </a:rPr>
              <a:t>importante </a:t>
            </a:r>
            <a:r>
              <a:rPr lang="es-ES" dirty="0">
                <a:latin typeface="Arial" panose="020B0604020202020204" pitchFamily="34" charset="0"/>
                <a:cs typeface="Arial" panose="020B0604020202020204" pitchFamily="34" charset="0"/>
              </a:rPr>
              <a:t>legado en el estudio de la fauna </a:t>
            </a:r>
            <a:r>
              <a:rPr lang="es-ES" dirty="0" smtClean="0">
                <a:latin typeface="Arial" panose="020B0604020202020204" pitchFamily="34" charset="0"/>
                <a:cs typeface="Arial" panose="020B0604020202020204" pitchFamily="34" charset="0"/>
              </a:rPr>
              <a:t>chiapaneca.</a:t>
            </a:r>
            <a:r>
              <a:rPr lang="x-none" dirty="0" smtClean="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Se </a:t>
            </a:r>
            <a:r>
              <a:rPr lang="es-ES" dirty="0">
                <a:latin typeface="Arial" panose="020B0604020202020204" pitchFamily="34" charset="0"/>
                <a:cs typeface="Arial" panose="020B0604020202020204" pitchFamily="34" charset="0"/>
              </a:rPr>
              <a:t>localiza en medio de una zona cubierta de selva </a:t>
            </a:r>
            <a:r>
              <a:rPr lang="es-ES" dirty="0" smtClean="0">
                <a:latin typeface="Arial" panose="020B0604020202020204" pitchFamily="34" charset="0"/>
                <a:cs typeface="Arial" panose="020B0604020202020204" pitchFamily="34" charset="0"/>
              </a:rPr>
              <a:t>mediana</a:t>
            </a:r>
            <a:r>
              <a:rPr lang="x-none" dirty="0" smtClean="0">
                <a:latin typeface="Arial" panose="020B0604020202020204" pitchFamily="34" charset="0"/>
                <a:cs typeface="Arial" panose="020B0604020202020204" pitchFamily="34" charset="0"/>
              </a:rPr>
              <a:t>, cuenta con 140 hectáreas</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Las especies ahí exhibidas son ejemplares de la fauna regional y en peligro de extinción lo que hace de este zoológico el más importante en su género en el </a:t>
            </a:r>
            <a:r>
              <a:rPr lang="es-ES" dirty="0" smtClean="0">
                <a:latin typeface="Arial" panose="020B0604020202020204" pitchFamily="34" charset="0"/>
                <a:cs typeface="Arial" panose="020B0604020202020204" pitchFamily="34" charset="0"/>
              </a:rPr>
              <a:t>país</a:t>
            </a:r>
            <a:r>
              <a:rPr lang="x-none" dirty="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10" name="AutoShape 2" descr="http://www.paginasprodigy.com/hotelhostal/ph_img/zoomat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descr="http://www.paginasprodigy.com/hotelhostal/ph_img/zoom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667" y="840663"/>
            <a:ext cx="3844344" cy="469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55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0" y="-1"/>
            <a:ext cx="12192000" cy="6870667"/>
          </a:xfrm>
          <a:prstGeom prst="rect">
            <a:avLst/>
          </a:prstGeom>
        </p:spPr>
      </p:pic>
      <p:sp>
        <p:nvSpPr>
          <p:cNvPr id="4" name="Elipse 3"/>
          <p:cNvSpPr/>
          <p:nvPr/>
        </p:nvSpPr>
        <p:spPr>
          <a:xfrm>
            <a:off x="4675031" y="2724151"/>
            <a:ext cx="2949262" cy="122349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x-none" sz="2000" dirty="0" smtClean="0">
                <a:latin typeface="Arial" panose="020B0604020202020204" pitchFamily="34" charset="0"/>
                <a:cs typeface="Arial" panose="020B0604020202020204" pitchFamily="34" charset="0"/>
              </a:rPr>
              <a:t>Instalaciones del área de mamíferos.</a:t>
            </a:r>
            <a:endParaRPr lang="es-ES" sz="2000" dirty="0">
              <a:latin typeface="Arial" panose="020B0604020202020204" pitchFamily="34" charset="0"/>
              <a:cs typeface="Arial" panose="020B0604020202020204" pitchFamily="34" charset="0"/>
            </a:endParaRPr>
          </a:p>
        </p:txBody>
      </p:sp>
      <p:pic>
        <p:nvPicPr>
          <p:cNvPr id="3074" name="Picture 2" descr="http://elorbe.com/archivos/2015/11/MVC_ZOOMAT-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724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448" y="0"/>
            <a:ext cx="4052552" cy="3039414"/>
          </a:xfrm>
          <a:prstGeom prst="ellipse">
            <a:avLst/>
          </a:prstGeom>
          <a:ln>
            <a:noFill/>
          </a:ln>
          <a:effectLst>
            <a:softEdge rad="112500"/>
          </a:effec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080197"/>
            <a:ext cx="3618962" cy="3777803"/>
          </a:xfrm>
          <a:prstGeom prst="ellipse">
            <a:avLst/>
          </a:prstGeom>
          <a:ln>
            <a:noFill/>
          </a:ln>
          <a:effectLst>
            <a:softEdge rad="112500"/>
          </a:effectLst>
        </p:spPr>
      </p:pic>
      <p:pic>
        <p:nvPicPr>
          <p:cNvPr id="3076" name="Picture 4" descr="http://www.zoomat.chiapas.gob.mx/media/casa_nocturna/tlacuache_cuatroojos/tlacuache_cuatroojos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0361" y="3346361"/>
            <a:ext cx="3511639" cy="35116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3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2000" cy="6870667"/>
          </a:xfrm>
          <a:prstGeom prst="rect">
            <a:avLst/>
          </a:prstGeom>
        </p:spPr>
      </p:pic>
      <p:sp>
        <p:nvSpPr>
          <p:cNvPr id="2" name="Rectángulo 1"/>
          <p:cNvSpPr/>
          <p:nvPr/>
        </p:nvSpPr>
        <p:spPr>
          <a:xfrm>
            <a:off x="98738" y="1494961"/>
            <a:ext cx="6096000" cy="3945054"/>
          </a:xfrm>
          <a:prstGeom prst="rect">
            <a:avLst/>
          </a:prstGeom>
        </p:spPr>
        <p:txBody>
          <a:bodyPr>
            <a:spAutoFit/>
          </a:bodyPr>
          <a:lstStyle/>
          <a:p>
            <a:pPr lvl="0">
              <a:lnSpc>
                <a:spcPct val="107000"/>
              </a:lnSpc>
              <a:spcAft>
                <a:spcPts val="0"/>
              </a:spcAft>
            </a:pPr>
            <a:r>
              <a:rPr lang="es-ES" b="1" dirty="0" smtClean="0">
                <a:effectLst/>
                <a:latin typeface="Arial" panose="020B0604020202020204" pitchFamily="34" charset="0"/>
                <a:ea typeface="Calibri" panose="020F0502020204030204" pitchFamily="34" charset="0"/>
                <a:cs typeface="Times New Roman" panose="02020603050405020304" pitchFamily="18" charset="0"/>
              </a:rPr>
              <a:t>Actividades.</a:t>
            </a:r>
            <a:endParaRPr lang="es-E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tabLst>
                <a:tab pos="76200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Conocer el orden Carnívora/familia </a:t>
            </a:r>
            <a:r>
              <a:rPr lang="es-ES" dirty="0" err="1" smtClean="0">
                <a:effectLst/>
                <a:latin typeface="Arial" panose="020B0604020202020204" pitchFamily="34" charset="0"/>
                <a:ea typeface="Calibri" panose="020F0502020204030204" pitchFamily="34" charset="0"/>
                <a:cs typeface="Arial" panose="020B0604020202020204" pitchFamily="34" charset="0"/>
              </a:rPr>
              <a:t>Felidae</a:t>
            </a:r>
            <a:r>
              <a:rPr lang="es-ES"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Procyonidae</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Canidae</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Mephitidae</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Mustelidae</a:t>
            </a:r>
            <a:r>
              <a:rPr lang="x-none" dirty="0" smtClean="0">
                <a:effectLst/>
                <a:latin typeface="Arial" panose="020B0604020202020204" pitchFamily="34" charset="0"/>
                <a:ea typeface="Calibri" panose="020F0502020204030204" pitchFamily="34" charset="0"/>
                <a:cs typeface="Arial" panose="020B0604020202020204" pitchFamily="34" charset="0"/>
              </a:rPr>
              <a:t>.</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tabLst>
                <a:tab pos="76200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Conocer el orden </a:t>
            </a:r>
            <a:r>
              <a:rPr lang="es-ES" dirty="0" err="1" smtClean="0">
                <a:effectLst/>
                <a:latin typeface="Arial" panose="020B0604020202020204" pitchFamily="34" charset="0"/>
                <a:ea typeface="Calibri" panose="020F0502020204030204" pitchFamily="34" charset="0"/>
                <a:cs typeface="Arial" panose="020B0604020202020204" pitchFamily="34" charset="0"/>
              </a:rPr>
              <a:t>Perissodactyla</a:t>
            </a:r>
            <a:r>
              <a:rPr lang="es-ES" dirty="0" smtClean="0">
                <a:effectLst/>
                <a:latin typeface="Arial" panose="020B0604020202020204" pitchFamily="34" charset="0"/>
                <a:ea typeface="Calibri" panose="020F0502020204030204" pitchFamily="34" charset="0"/>
                <a:cs typeface="Arial" panose="020B0604020202020204" pitchFamily="34" charset="0"/>
              </a:rPr>
              <a:t>/familia </a:t>
            </a:r>
            <a:r>
              <a:rPr lang="es-ES" dirty="0" err="1" smtClean="0">
                <a:effectLst/>
                <a:latin typeface="Arial" panose="020B0604020202020204" pitchFamily="34" charset="0"/>
                <a:ea typeface="Calibri" panose="020F0502020204030204" pitchFamily="34" charset="0"/>
                <a:cs typeface="Arial" panose="020B0604020202020204" pitchFamily="34" charset="0"/>
              </a:rPr>
              <a:t>Tapiridae</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spcAft>
                <a:spcPts val="0"/>
              </a:spcAft>
              <a:buFont typeface="Wingdings" panose="05000000000000000000" pitchFamily="2" charset="2"/>
              <a:buChar char=""/>
              <a:tabLst>
                <a:tab pos="76200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Conocer el orden </a:t>
            </a:r>
            <a:r>
              <a:rPr lang="x-none" dirty="0" smtClean="0">
                <a:effectLst/>
                <a:latin typeface="Arial" panose="020B0604020202020204" pitchFamily="34" charset="0"/>
                <a:ea typeface="Calibri" panose="020F0502020204030204" pitchFamily="34" charset="0"/>
                <a:cs typeface="Arial" panose="020B0604020202020204" pitchFamily="34" charset="0"/>
              </a:rPr>
              <a:t>Primate</a:t>
            </a:r>
            <a:r>
              <a:rPr lang="es-ES" dirty="0" smtClean="0">
                <a:effectLst/>
                <a:latin typeface="Arial" panose="020B0604020202020204" pitchFamily="34" charset="0"/>
                <a:ea typeface="Calibri" panose="020F0502020204030204" pitchFamily="34" charset="0"/>
                <a:cs typeface="Arial" panose="020B0604020202020204" pitchFamily="34" charset="0"/>
              </a:rPr>
              <a:t>/familia</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Atelidae</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spcAft>
                <a:spcPts val="0"/>
              </a:spcAft>
              <a:buFont typeface="Wingdings" panose="05000000000000000000" pitchFamily="2" charset="2"/>
              <a:buChar char=""/>
              <a:tabLst>
                <a:tab pos="76200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Conocer el orden</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Artyodactila</a:t>
            </a:r>
            <a:r>
              <a:rPr lang="es-ES" dirty="0" smtClean="0">
                <a:effectLst/>
                <a:latin typeface="Arial" panose="020B0604020202020204" pitchFamily="34" charset="0"/>
                <a:ea typeface="Calibri" panose="020F0502020204030204" pitchFamily="34" charset="0"/>
                <a:cs typeface="Arial" panose="020B0604020202020204" pitchFamily="34" charset="0"/>
              </a:rPr>
              <a:t> /familia</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Cervidae</a:t>
            </a:r>
            <a:r>
              <a:rPr lang="x-none" dirty="0" smtClean="0">
                <a:effectLst/>
                <a:latin typeface="Arial" panose="020B0604020202020204" pitchFamily="34" charset="0"/>
                <a:ea typeface="Calibri" panose="020F0502020204030204" pitchFamily="34" charset="0"/>
                <a:cs typeface="Arial" panose="020B0604020202020204" pitchFamily="34" charset="0"/>
              </a:rPr>
              <a:t> y </a:t>
            </a:r>
            <a:r>
              <a:rPr lang="x-none" dirty="0" err="1" smtClean="0">
                <a:effectLst/>
                <a:latin typeface="Arial" panose="020B0604020202020204" pitchFamily="34" charset="0"/>
                <a:ea typeface="Calibri" panose="020F0502020204030204" pitchFamily="34" charset="0"/>
                <a:cs typeface="Arial" panose="020B0604020202020204" pitchFamily="34" charset="0"/>
              </a:rPr>
              <a:t>Tayassuidae</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spcAft>
                <a:spcPts val="0"/>
              </a:spcAft>
              <a:buFont typeface="Wingdings" panose="05000000000000000000" pitchFamily="2" charset="2"/>
              <a:buChar char=""/>
            </a:pPr>
            <a:r>
              <a:rPr lang="es-ES" dirty="0" smtClean="0">
                <a:effectLst/>
                <a:latin typeface="Arial" panose="020B0604020202020204" pitchFamily="34" charset="0"/>
                <a:ea typeface="Calibri" panose="020F0502020204030204" pitchFamily="34" charset="0"/>
                <a:cs typeface="Arial" panose="020B0604020202020204" pitchFamily="34" charset="0"/>
              </a:rPr>
              <a:t>Conocer el </a:t>
            </a:r>
            <a:r>
              <a:rPr lang="x-none" dirty="0" smtClean="0">
                <a:effectLst/>
                <a:latin typeface="Arial" panose="020B0604020202020204" pitchFamily="34" charset="0"/>
                <a:ea typeface="Calibri" panose="020F0502020204030204" pitchFamily="34" charset="0"/>
                <a:cs typeface="Arial" panose="020B0604020202020204" pitchFamily="34" charset="0"/>
              </a:rPr>
              <a:t>orden </a:t>
            </a:r>
            <a:r>
              <a:rPr lang="x-none" dirty="0" err="1" smtClean="0">
                <a:effectLst/>
                <a:latin typeface="Arial" panose="020B0604020202020204" pitchFamily="34" charset="0"/>
                <a:ea typeface="Calibri" panose="020F0502020204030204" pitchFamily="34" charset="0"/>
                <a:cs typeface="Arial" panose="020B0604020202020204" pitchFamily="34" charset="0"/>
              </a:rPr>
              <a:t>Didelphimorphia</a:t>
            </a:r>
            <a:r>
              <a:rPr lang="x-none" dirty="0" smtClean="0">
                <a:effectLst/>
                <a:latin typeface="Arial" panose="020B0604020202020204" pitchFamily="34" charset="0"/>
                <a:ea typeface="Calibri" panose="020F0502020204030204" pitchFamily="34" charset="0"/>
                <a:cs typeface="Arial" panose="020B0604020202020204" pitchFamily="34" charset="0"/>
              </a:rPr>
              <a:t>/ familia </a:t>
            </a:r>
            <a:r>
              <a:rPr lang="x-none" dirty="0" err="1" smtClean="0">
                <a:effectLst/>
                <a:latin typeface="Arial" panose="020B0604020202020204" pitchFamily="34" charset="0"/>
                <a:ea typeface="Calibri" panose="020F0502020204030204" pitchFamily="34" charset="0"/>
                <a:cs typeface="Arial" panose="020B0604020202020204" pitchFamily="34" charset="0"/>
              </a:rPr>
              <a:t>Didelphidae</a:t>
            </a:r>
            <a:r>
              <a:rPr lang="x-none" dirty="0" smtClean="0">
                <a:effectLst/>
                <a:latin typeface="Arial" panose="020B0604020202020204" pitchFamily="34" charset="0"/>
                <a:ea typeface="Calibri" panose="020F0502020204030204" pitchFamily="34" charset="0"/>
                <a:cs typeface="Arial" panose="020B0604020202020204" pitchFamily="34" charset="0"/>
              </a:rPr>
              <a:t>.</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tabLst>
                <a:tab pos="762000" algn="l"/>
              </a:tabLst>
            </a:pPr>
            <a:r>
              <a:rPr lang="x-none" dirty="0" smtClean="0">
                <a:effectLst/>
                <a:latin typeface="Arial" panose="020B0604020202020204" pitchFamily="34" charset="0"/>
                <a:ea typeface="Calibri" panose="020F0502020204030204" pitchFamily="34" charset="0"/>
                <a:cs typeface="Arial" panose="020B0604020202020204" pitchFamily="34" charset="0"/>
              </a:rPr>
              <a:t>Conocer el orden </a:t>
            </a:r>
            <a:r>
              <a:rPr lang="x-none" dirty="0" err="1" smtClean="0">
                <a:effectLst/>
                <a:latin typeface="Arial" panose="020B0604020202020204" pitchFamily="34" charset="0"/>
                <a:ea typeface="Calibri" panose="020F0502020204030204" pitchFamily="34" charset="0"/>
                <a:cs typeface="Arial" panose="020B0604020202020204" pitchFamily="34" charset="0"/>
              </a:rPr>
              <a:t>Rodentia</a:t>
            </a:r>
            <a:r>
              <a:rPr lang="x-none" dirty="0" smtClean="0">
                <a:effectLst/>
                <a:latin typeface="Arial" panose="020B0604020202020204" pitchFamily="34" charset="0"/>
                <a:ea typeface="Calibri" panose="020F0502020204030204" pitchFamily="34" charset="0"/>
                <a:cs typeface="Arial" panose="020B0604020202020204" pitchFamily="34" charset="0"/>
              </a:rPr>
              <a:t>/ familia </a:t>
            </a:r>
            <a:r>
              <a:rPr lang="x-none" dirty="0" err="1" smtClean="0">
                <a:effectLst/>
                <a:latin typeface="Arial" panose="020B0604020202020204" pitchFamily="34" charset="0"/>
                <a:ea typeface="Calibri" panose="020F0502020204030204" pitchFamily="34" charset="0"/>
                <a:cs typeface="Arial" panose="020B0604020202020204" pitchFamily="34" charset="0"/>
              </a:rPr>
              <a:t>Cuniculidae</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Erethizontidae</a:t>
            </a:r>
            <a:r>
              <a:rPr lang="x-none" dirty="0" smtClean="0">
                <a:effectLst/>
                <a:latin typeface="Arial" panose="020B0604020202020204" pitchFamily="34" charset="0"/>
                <a:ea typeface="Calibri" panose="020F0502020204030204" pitchFamily="34" charset="0"/>
                <a:cs typeface="Arial" panose="020B0604020202020204" pitchFamily="34" charset="0"/>
              </a:rPr>
              <a:t>, </a:t>
            </a:r>
            <a:r>
              <a:rPr lang="x-none" dirty="0" err="1" smtClean="0">
                <a:effectLst/>
                <a:latin typeface="Arial" panose="020B0604020202020204" pitchFamily="34" charset="0"/>
                <a:ea typeface="Calibri" panose="020F0502020204030204" pitchFamily="34" charset="0"/>
                <a:cs typeface="Arial" panose="020B0604020202020204" pitchFamily="34" charset="0"/>
              </a:rPr>
              <a:t>Dasyproctyidae</a:t>
            </a:r>
            <a:r>
              <a:rPr lang="x-none" dirty="0" smtClean="0">
                <a:effectLst/>
                <a:latin typeface="Arial" panose="020B0604020202020204" pitchFamily="34" charset="0"/>
                <a:ea typeface="Calibri" panose="020F0502020204030204" pitchFamily="34" charset="0"/>
                <a:cs typeface="Arial" panose="020B0604020202020204" pitchFamily="34" charset="0"/>
              </a:rPr>
              <a:t>.</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tabLst>
                <a:tab pos="762000" algn="l"/>
              </a:tabLst>
            </a:pPr>
            <a:r>
              <a:rPr lang="x-none" dirty="0" smtClean="0">
                <a:effectLst/>
                <a:latin typeface="Arial" panose="020B0604020202020204" pitchFamily="34" charset="0"/>
                <a:ea typeface="Calibri" panose="020F0502020204030204" pitchFamily="34" charset="0"/>
                <a:cs typeface="Arial" panose="020B0604020202020204" pitchFamily="34" charset="0"/>
              </a:rPr>
              <a:t>Conocer al orden </a:t>
            </a:r>
            <a:r>
              <a:rPr lang="x-none" dirty="0" err="1" smtClean="0">
                <a:effectLst/>
                <a:latin typeface="Arial" panose="020B0604020202020204" pitchFamily="34" charset="0"/>
                <a:ea typeface="Calibri" panose="020F0502020204030204" pitchFamily="34" charset="0"/>
                <a:cs typeface="Arial" panose="020B0604020202020204" pitchFamily="34" charset="0"/>
              </a:rPr>
              <a:t>Cingulata</a:t>
            </a:r>
            <a:r>
              <a:rPr lang="x-none" dirty="0" smtClean="0">
                <a:effectLst/>
                <a:latin typeface="Arial" panose="020B0604020202020204" pitchFamily="34" charset="0"/>
                <a:ea typeface="Calibri" panose="020F0502020204030204" pitchFamily="34" charset="0"/>
                <a:cs typeface="Arial" panose="020B0604020202020204" pitchFamily="34" charset="0"/>
              </a:rPr>
              <a:t>/</a:t>
            </a:r>
            <a:r>
              <a:rPr lang="x-none" b="1" dirty="0" smtClean="0">
                <a:effectLst/>
                <a:latin typeface="Arial" panose="020B0604020202020204" pitchFamily="34" charset="0"/>
                <a:ea typeface="Calibri" panose="020F0502020204030204" pitchFamily="34" charset="0"/>
                <a:cs typeface="Arial" panose="020B0604020202020204" pitchFamily="34" charset="0"/>
              </a:rPr>
              <a:t> </a:t>
            </a:r>
            <a:r>
              <a:rPr lang="x-none" dirty="0" smtClean="0">
                <a:effectLst/>
                <a:latin typeface="Arial" panose="020B0604020202020204" pitchFamily="34" charset="0"/>
                <a:ea typeface="Calibri" panose="020F0502020204030204" pitchFamily="34" charset="0"/>
                <a:cs typeface="Arial" panose="020B0604020202020204" pitchFamily="34" charset="0"/>
              </a:rPr>
              <a:t>Familia </a:t>
            </a:r>
            <a:r>
              <a:rPr lang="x-none" dirty="0" err="1" smtClean="0">
                <a:effectLst/>
                <a:latin typeface="Arial" panose="020B0604020202020204" pitchFamily="34" charset="0"/>
                <a:ea typeface="Calibri" panose="020F0502020204030204" pitchFamily="34" charset="0"/>
                <a:cs typeface="Arial" panose="020B0604020202020204" pitchFamily="34" charset="0"/>
              </a:rPr>
              <a:t>Dasypodidae</a:t>
            </a:r>
            <a:r>
              <a:rPr lang="x-none" dirty="0" smtClean="0">
                <a:effectLst/>
                <a:latin typeface="Arial" panose="020B0604020202020204" pitchFamily="34" charset="0"/>
                <a:ea typeface="Calibri" panose="020F0502020204030204" pitchFamily="34" charset="0"/>
                <a:cs typeface="Arial" panose="020B0604020202020204" pitchFamily="34" charset="0"/>
              </a:rPr>
              <a:t>.</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tabLst>
                <a:tab pos="762000" algn="l"/>
              </a:tabLst>
            </a:pPr>
            <a:r>
              <a:rPr lang="x-none" dirty="0" smtClean="0">
                <a:effectLst/>
                <a:latin typeface="Arial" panose="020B0604020202020204" pitchFamily="34" charset="0"/>
                <a:ea typeface="Calibri" panose="020F0502020204030204" pitchFamily="34" charset="0"/>
                <a:cs typeface="Arial" panose="020B0604020202020204" pitchFamily="34" charset="0"/>
              </a:rPr>
              <a:t>Conocer el Orden pilosa/ Familia </a:t>
            </a:r>
            <a:r>
              <a:rPr lang="x-none" dirty="0" err="1" smtClean="0">
                <a:effectLst/>
                <a:latin typeface="Arial" panose="020B0604020202020204" pitchFamily="34" charset="0"/>
                <a:ea typeface="Calibri" panose="020F0502020204030204" pitchFamily="34" charset="0"/>
                <a:cs typeface="Arial" panose="020B0604020202020204" pitchFamily="34" charset="0"/>
              </a:rPr>
              <a:t>Myrmecophagidae</a:t>
            </a:r>
            <a:r>
              <a:rPr lang="x-none" dirty="0" smtClean="0">
                <a:effectLst/>
                <a:latin typeface="Arial" panose="020B0604020202020204" pitchFamily="34" charset="0"/>
                <a:ea typeface="Calibri" panose="020F0502020204030204" pitchFamily="34" charset="0"/>
                <a:cs typeface="Arial" panose="020B0604020202020204" pitchFamily="34" charset="0"/>
              </a:rPr>
              <a:t>.</a:t>
            </a:r>
            <a:endParaRPr lang="es-ES" sz="16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http://www.icosochiapas.gob.mx/wp-content/uploads/2014/02/EDUCACION-3_250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950" y="2027415"/>
            <a:ext cx="5839050" cy="3412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44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0" y="-1"/>
            <a:ext cx="12192000" cy="6870667"/>
          </a:xfrm>
          <a:prstGeom prst="rect">
            <a:avLst/>
          </a:prstGeom>
        </p:spPr>
      </p:pic>
      <p:pic>
        <p:nvPicPr>
          <p:cNvPr id="6148" name="Picture 4" descr="http://blog.seccionamarilla.com.mx/wp-content/uploads/2014/05/ZooMat_Chiap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2150772" cy="16130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3.gstatic.com/images?q=tbn:ANd9GcSVj9SDmuodBZ9IQE02SxRV_wWKQnqoDkOkGXObe6PaR0GM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613080"/>
            <a:ext cx="2150772" cy="173542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pbs.twimg.com/media/B7B41ZACEAAdiO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348507"/>
            <a:ext cx="2150771" cy="134510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monkeyworlds.com/wp-content/uploads/Spider-Monkey-Central-Amer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0772" y="0"/>
            <a:ext cx="1682839" cy="252425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www.monospedia.com/wp-content/uploads/2012/12/howlermonkey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0771" y="2524259"/>
            <a:ext cx="1682840" cy="21693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tatic.panoramio.com/photos/large/4965683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3610" y="26570"/>
            <a:ext cx="2365068" cy="216439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mexico.cnn.com/media/2013/03/15/tapir-animal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3610" y="2190960"/>
            <a:ext cx="2365068" cy="216439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www.zoomat.chiapas.gob.mx/media/venado/venado_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3665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http://www.zoomat.chiapas.gob.mx/media/casa_nocturna/tepezcuintle/tepezcuintle_0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31104" y="0"/>
            <a:ext cx="2160896" cy="2306471"/>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http://www.zoomat.chiapas.gob.mx/media/casa_nocturna/armadillo/armadillo_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31104" y="2306471"/>
            <a:ext cx="2160896" cy="2160896"/>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http://www.zoomat.chiapas.gob.mx/media/casa_nocturna/puerco_espin/puerco_espin_0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70208" y="1905000"/>
            <a:ext cx="216089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http://www.zoomat.chiapas.gob.mx/media/casa_nocturna/tlacuache_cuatroojos/tlacuache_cuatroojos_0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0208" y="-27295"/>
            <a:ext cx="216089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http://www.wikimexico.com/storage/app/uploads/public/559/829/3e6/5598293e67660235209516.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0208" y="3810000"/>
            <a:ext cx="2160896" cy="1642281"/>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https://c1.staticflickr.com/7/6029/5916670834_b242db9b17_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05000" y="4950015"/>
            <a:ext cx="2860580" cy="190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91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1"/>
            <a:ext cx="12192000" cy="6870667"/>
          </a:xfrm>
          <a:prstGeom prst="rect">
            <a:avLst/>
          </a:prstGeom>
        </p:spPr>
      </p:pic>
      <p:sp>
        <p:nvSpPr>
          <p:cNvPr id="2" name="Rectángulo 1"/>
          <p:cNvSpPr/>
          <p:nvPr/>
        </p:nvSpPr>
        <p:spPr>
          <a:xfrm>
            <a:off x="4421667" y="542967"/>
            <a:ext cx="3425938" cy="355803"/>
          </a:xfrm>
          <a:prstGeom prst="rect">
            <a:avLst/>
          </a:prstGeom>
        </p:spPr>
        <p:txBody>
          <a:bodyPr wrap="none">
            <a:spAutoFit/>
          </a:bodyPr>
          <a:lstStyle/>
          <a:p>
            <a:pPr lvl="0" algn="just">
              <a:lnSpc>
                <a:spcPct val="107000"/>
              </a:lnSpc>
              <a:spcAft>
                <a:spcPts val="800"/>
              </a:spcAft>
              <a:tabLst>
                <a:tab pos="762000" algn="l"/>
              </a:tabLst>
            </a:pPr>
            <a:r>
              <a:rPr lang="x-none" sz="1600" b="1" dirty="0" smtClean="0">
                <a:latin typeface="Arial" panose="020B0604020202020204" pitchFamily="34" charset="0"/>
                <a:ea typeface="Calibri" panose="020F0502020204030204" pitchFamily="34" charset="0"/>
                <a:cs typeface="Times New Roman" panose="02020603050405020304" pitchFamily="18" charset="0"/>
              </a:rPr>
              <a:t>Practicas </a:t>
            </a:r>
            <a:r>
              <a:rPr lang="es-ES" sz="1600" b="1" dirty="0" smtClean="0">
                <a:effectLst/>
                <a:latin typeface="Arial" panose="020B0604020202020204" pitchFamily="34" charset="0"/>
                <a:ea typeface="Calibri" panose="020F0502020204030204" pitchFamily="34" charset="0"/>
                <a:cs typeface="Times New Roman" panose="02020603050405020304" pitchFamily="18" charset="0"/>
              </a:rPr>
              <a:t>principios de nutrición</a:t>
            </a:r>
            <a:r>
              <a:rPr lang="x-none" sz="1600"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253803" y="885432"/>
            <a:ext cx="8036417" cy="1266757"/>
          </a:xfrm>
          <a:prstGeom prst="rect">
            <a:avLst/>
          </a:prstGeom>
        </p:spPr>
        <p:txBody>
          <a:bodyPr wrap="square">
            <a:spAutoFit/>
          </a:bodyPr>
          <a:lstStyle/>
          <a:p>
            <a:pPr algn="just">
              <a:lnSpc>
                <a:spcPct val="106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La comida y bebida ofrecida a los animales de ser de valor nutritivo y cantidad adecuada para la especie y además tiene que cumplir con requerimientos individuales, tales como: tamaño, edad, condición corporal, estado fisiológico (preñez, lactancia, enfermedad u otro).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260" y="2448817"/>
            <a:ext cx="5480782" cy="4110587"/>
          </a:xfrm>
          <a:prstGeom prst="rect">
            <a:avLst/>
          </a:prstGeom>
          <a:ln>
            <a:noFill/>
          </a:ln>
          <a:effectLst>
            <a:softEdge rad="112500"/>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752" y="2161715"/>
            <a:ext cx="3707840" cy="4619222"/>
          </a:xfrm>
          <a:prstGeom prst="rect">
            <a:avLst/>
          </a:prstGeom>
          <a:ln>
            <a:noFill/>
          </a:ln>
          <a:effectLst>
            <a:softEdge rad="112500"/>
          </a:effectLst>
        </p:spPr>
      </p:pic>
    </p:spTree>
    <p:extLst>
      <p:ext uri="{BB962C8B-B14F-4D97-AF65-F5344CB8AC3E}">
        <p14:creationId xmlns:p14="http://schemas.microsoft.com/office/powerpoint/2010/main" val="1717337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0" y="-1"/>
            <a:ext cx="12192000" cy="6870667"/>
          </a:xfrm>
          <a:prstGeom prst="rect">
            <a:avLst/>
          </a:prstGeom>
        </p:spPr>
      </p:pic>
      <p:sp>
        <p:nvSpPr>
          <p:cNvPr id="2" name="Rectángulo 1"/>
          <p:cNvSpPr/>
          <p:nvPr/>
        </p:nvSpPr>
        <p:spPr>
          <a:xfrm>
            <a:off x="3706138" y="272511"/>
            <a:ext cx="3826689" cy="373757"/>
          </a:xfrm>
          <a:prstGeom prst="rect">
            <a:avLst/>
          </a:prstGeom>
        </p:spPr>
        <p:txBody>
          <a:bodyPr wrap="none">
            <a:spAutoFit/>
          </a:bodyPr>
          <a:lstStyle/>
          <a:p>
            <a:pPr lvl="0" algn="just">
              <a:lnSpc>
                <a:spcPct val="107000"/>
              </a:lnSpc>
              <a:spcAft>
                <a:spcPts val="800"/>
              </a:spcAft>
              <a:tabLst>
                <a:tab pos="762000" algn="l"/>
              </a:tabLst>
            </a:pPr>
            <a:r>
              <a:rPr lang="x-none" b="1" dirty="0" smtClean="0">
                <a:latin typeface="Arial" panose="020B0604020202020204" pitchFamily="34" charset="0"/>
                <a:ea typeface="Calibri" panose="020F0502020204030204" pitchFamily="34" charset="0"/>
                <a:cs typeface="Times New Roman" panose="02020603050405020304" pitchFamily="18" charset="0"/>
              </a:rPr>
              <a:t>Practicas </a:t>
            </a:r>
            <a:r>
              <a:rPr lang="es-ES" b="1" dirty="0" smtClean="0">
                <a:effectLst/>
                <a:latin typeface="Arial" panose="020B0604020202020204" pitchFamily="34" charset="0"/>
                <a:ea typeface="Calibri" panose="020F0502020204030204" pitchFamily="34" charset="0"/>
                <a:cs typeface="Times New Roman" panose="02020603050405020304" pitchFamily="18" charset="0"/>
              </a:rPr>
              <a:t>principios de nutrición</a:t>
            </a:r>
            <a:r>
              <a:rPr lang="x-none"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0" y="646267"/>
            <a:ext cx="3833611" cy="270223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421" y="646267"/>
            <a:ext cx="3923762" cy="2702239"/>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627" y="3492769"/>
            <a:ext cx="3833611" cy="3266766"/>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8545" y="637503"/>
            <a:ext cx="3614670" cy="2711003"/>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1289" y="3516017"/>
            <a:ext cx="2580336" cy="3341983"/>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6421" y="3492769"/>
            <a:ext cx="2712277" cy="3266766"/>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4216" y="3492769"/>
            <a:ext cx="2208999" cy="3266766"/>
          </a:xfrm>
          <a:prstGeom prst="rect">
            <a:avLst/>
          </a:prstGeom>
        </p:spPr>
      </p:pic>
    </p:spTree>
    <p:extLst>
      <p:ext uri="{BB962C8B-B14F-4D97-AF65-F5344CB8AC3E}">
        <p14:creationId xmlns:p14="http://schemas.microsoft.com/office/powerpoint/2010/main" val="288707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0" y="-1"/>
            <a:ext cx="12192000" cy="6870667"/>
          </a:xfrm>
          <a:prstGeom prst="rect">
            <a:avLst/>
          </a:prstGeom>
        </p:spPr>
      </p:pic>
      <p:sp>
        <p:nvSpPr>
          <p:cNvPr id="2" name="Rectángulo 1"/>
          <p:cNvSpPr/>
          <p:nvPr/>
        </p:nvSpPr>
        <p:spPr>
          <a:xfrm>
            <a:off x="4624314" y="127338"/>
            <a:ext cx="3826689" cy="388696"/>
          </a:xfrm>
          <a:prstGeom prst="rect">
            <a:avLst/>
          </a:prstGeom>
        </p:spPr>
        <p:txBody>
          <a:bodyPr wrap="none">
            <a:spAutoFit/>
          </a:bodyPr>
          <a:lstStyle/>
          <a:p>
            <a:pPr lvl="0" algn="just">
              <a:lnSpc>
                <a:spcPct val="107000"/>
              </a:lnSpc>
              <a:spcAft>
                <a:spcPts val="800"/>
              </a:spcAft>
              <a:tabLst>
                <a:tab pos="762000" algn="l"/>
              </a:tabLst>
            </a:pPr>
            <a:r>
              <a:rPr lang="x-none" b="1" dirty="0" smtClean="0">
                <a:latin typeface="Arial" panose="020B0604020202020204" pitchFamily="34" charset="0"/>
                <a:ea typeface="Calibri" panose="020F0502020204030204" pitchFamily="34" charset="0"/>
                <a:cs typeface="Times New Roman" panose="02020603050405020304" pitchFamily="18" charset="0"/>
              </a:rPr>
              <a:t>Practicas </a:t>
            </a:r>
            <a:r>
              <a:rPr lang="es-ES" b="1" dirty="0" smtClean="0">
                <a:effectLst/>
                <a:latin typeface="Arial" panose="020B0604020202020204" pitchFamily="34" charset="0"/>
                <a:ea typeface="Calibri" panose="020F0502020204030204" pitchFamily="34" charset="0"/>
                <a:cs typeface="Times New Roman" panose="02020603050405020304" pitchFamily="18" charset="0"/>
              </a:rPr>
              <a:t>principios de nutrición</a:t>
            </a:r>
            <a:r>
              <a:rPr lang="x-none"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54" y="708337"/>
            <a:ext cx="4017180" cy="3012885"/>
          </a:xfrm>
          <a:prstGeom prst="rect">
            <a:avLst/>
          </a:prstGeom>
        </p:spPr>
      </p:pic>
      <p:pic>
        <p:nvPicPr>
          <p:cNvPr id="5122" name="Picture 2" descr="http://www.luccainmobiliaria.com.ar/images/Propiedades/63/Criadero-De-Conejos-Funcionando-El-Criadero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664" y="646390"/>
            <a:ext cx="4182371" cy="3074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7786" y="646391"/>
            <a:ext cx="3168203" cy="3074831"/>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1663" y="3851577"/>
            <a:ext cx="4182371" cy="2878428"/>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354" y="3787957"/>
            <a:ext cx="4017180" cy="3005669"/>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7786" y="3881129"/>
            <a:ext cx="3168203" cy="2848875"/>
          </a:xfrm>
          <a:prstGeom prst="rect">
            <a:avLst/>
          </a:prstGeom>
        </p:spPr>
      </p:pic>
    </p:spTree>
    <p:extLst>
      <p:ext uri="{BB962C8B-B14F-4D97-AF65-F5344CB8AC3E}">
        <p14:creationId xmlns:p14="http://schemas.microsoft.com/office/powerpoint/2010/main" val="97250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12192000" cy="4567921"/>
          </a:xfrm>
          <a:prstGeom prst="rect">
            <a:avLst/>
          </a:prstGeom>
        </p:spPr>
      </p:pic>
      <p:sp>
        <p:nvSpPr>
          <p:cNvPr id="2" name="Rectángulo 1"/>
          <p:cNvSpPr/>
          <p:nvPr/>
        </p:nvSpPr>
        <p:spPr>
          <a:xfrm>
            <a:off x="2995007" y="157979"/>
            <a:ext cx="5532284" cy="385939"/>
          </a:xfrm>
          <a:prstGeom prst="rect">
            <a:avLst/>
          </a:prstGeom>
        </p:spPr>
        <p:txBody>
          <a:bodyPr wrap="none">
            <a:spAutoFit/>
          </a:bodyPr>
          <a:lstStyle/>
          <a:p>
            <a:pPr algn="just">
              <a:lnSpc>
                <a:spcPct val="106000"/>
              </a:lnSpc>
              <a:spcAft>
                <a:spcPts val="800"/>
              </a:spcAft>
              <a:tabLst>
                <a:tab pos="762000" algn="l"/>
              </a:tabLst>
            </a:pPr>
            <a:r>
              <a:rPr lang="es-ES" b="1" dirty="0" smtClean="0">
                <a:effectLst/>
                <a:latin typeface="Arial" panose="020B0604020202020204" pitchFamily="34" charset="0"/>
                <a:ea typeface="Calibri" panose="020F0502020204030204" pitchFamily="34" charset="0"/>
                <a:cs typeface="Times New Roman" panose="02020603050405020304" pitchFamily="18" charset="0"/>
              </a:rPr>
              <a:t>Bases para la higiene en el cuidado de animales.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970208" y="5069553"/>
            <a:ext cx="10045521" cy="1477328"/>
          </a:xfrm>
          <a:prstGeom prst="rect">
            <a:avLst/>
          </a:prstGeom>
        </p:spPr>
        <p:txBody>
          <a:bodyPr wrap="square">
            <a:spAutoFit/>
          </a:bodyPr>
          <a:lstStyle/>
          <a:p>
            <a:pPr algn="just"/>
            <a:r>
              <a:rPr lang="es-ES" dirty="0" smtClean="0">
                <a:effectLst/>
                <a:latin typeface="Arial" panose="020B0604020202020204" pitchFamily="34" charset="0"/>
                <a:ea typeface="Calibri" panose="020F0502020204030204" pitchFamily="34" charset="0"/>
              </a:rPr>
              <a:t>La limpieza de los albergues o recintos de  los animales, si bien es una tarea tediosa es parte esencial del trabajo del cuidador. La limpieza es uno de los componentes básicos más importantes para una correcta prevención de enfermedades. Un ambiente limpio promueve la salud, evita enfermedades, prolonga la vida de los animales en cautiverio además de que evita la diseminación de enfermedades e infecciones animales a los cuidadores. </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968" y="1045549"/>
            <a:ext cx="4696496" cy="352237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481" y="1045550"/>
            <a:ext cx="4713668" cy="3522372"/>
          </a:xfrm>
          <a:prstGeom prst="rect">
            <a:avLst/>
          </a:prstGeom>
        </p:spPr>
      </p:pic>
    </p:spTree>
    <p:extLst>
      <p:ext uri="{BB962C8B-B14F-4D97-AF65-F5344CB8AC3E}">
        <p14:creationId xmlns:p14="http://schemas.microsoft.com/office/powerpoint/2010/main" val="4003277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373</Words>
  <Application>Microsoft Office PowerPoint</Application>
  <PresentationFormat>Personalizado</PresentationFormat>
  <Paragraphs>30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UNIVERSIDAD AUTÓNOMA AGRARIA ANTONIO NARRO DIVISIÓN DE AGRONOMÍA  DEPARTAMENTO DE BOTÁNICA    ing. En agrobiología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AUTÓNOMA AGRARIA ANTONIO NARRO DIVISIÓN DE AGRONOMÍA  DEPARTAMENTO DE BOTÁNICA</dc:title>
  <dc:creator>Ultimate</dc:creator>
  <cp:lastModifiedBy>agrobiologia</cp:lastModifiedBy>
  <cp:revision>23</cp:revision>
  <dcterms:created xsi:type="dcterms:W3CDTF">2016-05-31T03:07:44Z</dcterms:created>
  <dcterms:modified xsi:type="dcterms:W3CDTF">2016-05-31T14:42:25Z</dcterms:modified>
</cp:coreProperties>
</file>