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4"/>
  </p:notesMasterIdLst>
  <p:handoutMasterIdLst>
    <p:handoutMasterId r:id="rId15"/>
  </p:handoutMasterIdLst>
  <p:sldIdLst>
    <p:sldId id="259" r:id="rId3"/>
    <p:sldId id="289" r:id="rId4"/>
    <p:sldId id="261" r:id="rId5"/>
    <p:sldId id="288" r:id="rId6"/>
    <p:sldId id="281" r:id="rId7"/>
    <p:sldId id="282" r:id="rId8"/>
    <p:sldId id="283" r:id="rId9"/>
    <p:sldId id="284" r:id="rId10"/>
    <p:sldId id="287" r:id="rId11"/>
    <p:sldId id="286" r:id="rId12"/>
    <p:sldId id="267" r:id="rId13"/>
  </p:sldIdLst>
  <p:sldSz cx="9144000" cy="6858000" type="screen4x3"/>
  <p:notesSz cx="6858000" cy="9144000"/>
  <p:defaultText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79CC93D-E52E-4D84-901B-11D7331DD495}">
          <p14:sldIdLst>
            <p14:sldId id="259"/>
            <p14:sldId id="289"/>
            <p14:sldId id="261"/>
            <p14:sldId id="288"/>
            <p14:sldId id="281"/>
            <p14:sldId id="282"/>
            <p14:sldId id="283"/>
            <p14:sldId id="284"/>
            <p14:sldId id="287"/>
            <p14:sldId id="286"/>
            <p14:sldId id="267"/>
          </p14:sldIdLst>
        </p14:section>
        <p14:section name="Apéndice" id="{3F78B471-41DA-46F2-A8E4-97E471896AB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3977" autoAdjust="0"/>
  </p:normalViewPr>
  <p:slideViewPr>
    <p:cSldViewPr>
      <p:cViewPr>
        <p:scale>
          <a:sx n="96" d="100"/>
          <a:sy n="96" d="100"/>
        </p:scale>
        <p:origin x="-762" y="18"/>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s-ES" sz="1200"/>
            </a:lvl1pPr>
          </a:lstStyle>
          <a:p>
            <a:endParaRPr lang="es-E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es-ES" sz="1200"/>
            </a:lvl1pPr>
          </a:lstStyle>
          <a:p>
            <a:fld id="{D83FDC75-7F73-4A4A-A77C-09AADF00E0EA}" type="datetimeFigureOut">
              <a:rPr lang="es-ES" smtClean="0"/>
              <a:pPr/>
              <a:t>31/05/2016</a:t>
            </a:fld>
            <a:endParaRPr lang="es-E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es-ES" sz="1200"/>
            </a:lvl1pPr>
          </a:lstStyle>
          <a:p>
            <a:endParaRPr lang="es-E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es-ES" sz="1200"/>
            </a:lvl1pPr>
          </a:lstStyle>
          <a:p>
            <a:fld id="{459226BF-1F13-42D3-80DC-373E7ADD1EBC}" type="slidenum">
              <a:rPr lang="es-ES" smtClean="0"/>
              <a:pPr/>
              <a:t>‹Nº›</a:t>
            </a:fld>
            <a:endParaRPr lang="es-ES" dirty="0"/>
          </a:p>
        </p:txBody>
      </p:sp>
    </p:spTree>
    <p:extLst>
      <p:ext uri="{BB962C8B-B14F-4D97-AF65-F5344CB8AC3E}">
        <p14:creationId xmlns:p14="http://schemas.microsoft.com/office/powerpoint/2010/main" val="2909579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s-ES"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es-ES" sz="1200"/>
            </a:lvl1pPr>
          </a:lstStyle>
          <a:p>
            <a:fld id="{48AEF76B-3757-4A0B-AF93-28494465C1DD}" type="datetimeFigureOut">
              <a:pPr/>
              <a:t>31/05/2016</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es-ES"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es-ES" sz="1200"/>
            </a:lvl1pPr>
          </a:lstStyle>
          <a:p>
            <a:fld id="{75693FD4-8F83-4EF7-AC3F-0DC0388986B0}" type="slidenum">
              <a:pPr/>
              <a:t>‹Nº›</a:t>
            </a:fld>
            <a:endParaRPr lang="es-ES"/>
          </a:p>
        </p:txBody>
      </p:sp>
    </p:spTree>
    <p:extLst>
      <p:ext uri="{BB962C8B-B14F-4D97-AF65-F5344CB8AC3E}">
        <p14:creationId xmlns:p14="http://schemas.microsoft.com/office/powerpoint/2010/main" val="3828140158"/>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lang="es-ES"/>
            </a:pPr>
            <a:r>
              <a:rPr lang="es-ES" dirty="0" smtClean="0"/>
              <a:t>Esta plantilla se puede usar como archivo de inicio para presentar materiales educativos en un entorno de grupo.</a:t>
            </a:r>
          </a:p>
          <a:p>
            <a:endParaRPr lang="es-ES" dirty="0" smtClean="0"/>
          </a:p>
          <a:p>
            <a:pPr lvl="0"/>
            <a:r>
              <a:rPr lang="es-ES" sz="1200" b="1" dirty="0" smtClean="0"/>
              <a:t>Secciones</a:t>
            </a:r>
            <a:endParaRPr lang="es-ES" sz="1200" b="0" dirty="0" smtClean="0"/>
          </a:p>
          <a:p>
            <a:pPr lvl="0"/>
            <a:r>
              <a:rPr lang="es-ES" sz="1200" b="0" dirty="0" smtClean="0"/>
              <a:t>Para agregar secciones, haga clic con el botón secundario del mouse en una diapositiva.</a:t>
            </a:r>
            <a:r>
              <a:rPr lang="es-ES" sz="1200" b="0" baseline="0" dirty="0" smtClean="0"/>
              <a:t> Las secciones pueden ayudarle a organizar las diapositivas o a facilitar la colaboración entre varios autores.</a:t>
            </a:r>
            <a:endParaRPr lang="es-ES" sz="1200" b="0" dirty="0" smtClean="0"/>
          </a:p>
          <a:p>
            <a:pPr lvl="0"/>
            <a:endParaRPr lang="es-ES" sz="1200" b="1" dirty="0" smtClean="0"/>
          </a:p>
          <a:p>
            <a:pPr lvl="0"/>
            <a:r>
              <a:rPr lang="es-ES" sz="1200" b="1" dirty="0" smtClean="0"/>
              <a:t>Notas</a:t>
            </a:r>
          </a:p>
          <a:p>
            <a:pPr lvl="0"/>
            <a:r>
              <a:rPr lang="es-ES" sz="1200" dirty="0" smtClean="0"/>
              <a:t>Use la sección Notas para las notas de entrega o para proporcionar detalles adicionales al público.</a:t>
            </a:r>
            <a:r>
              <a:rPr lang="es-ES" sz="1200" baseline="0" dirty="0" smtClean="0"/>
              <a:t> Vea las notas en la vista Presentación durante la presentación. </a:t>
            </a:r>
          </a:p>
          <a:p>
            <a:pPr lvl="0">
              <a:buFontTx/>
              <a:buNone/>
            </a:pPr>
            <a:r>
              <a:rPr lang="es-ES" sz="1200" dirty="0" smtClean="0"/>
              <a:t>Tenga en cuenta el tamaño de la fuente (es importante para la accesibilidad, visibilidad, grabación en vídeo y producción en línea)</a:t>
            </a:r>
          </a:p>
          <a:p>
            <a:pPr lvl="0"/>
            <a:endParaRPr lang="es-ES" sz="1200" dirty="0" smtClean="0"/>
          </a:p>
          <a:p>
            <a:pPr lvl="0">
              <a:buFontTx/>
              <a:buNone/>
            </a:pPr>
            <a:r>
              <a:rPr lang="es-ES" sz="1200" b="1" dirty="0" smtClean="0"/>
              <a:t>Colores coordinados </a:t>
            </a:r>
          </a:p>
          <a:p>
            <a:pPr lvl="0">
              <a:buFontTx/>
              <a:buNone/>
            </a:pPr>
            <a:r>
              <a:rPr lang="es-ES" sz="1200" dirty="0" smtClean="0"/>
              <a:t>Preste especial atención a los gráficos, diagramas y cuadros de texto.</a:t>
            </a:r>
            <a:r>
              <a:rPr lang="es-ES" sz="1200" baseline="0" dirty="0" smtClean="0"/>
              <a:t> </a:t>
            </a:r>
            <a:endParaRPr lang="es-ES" sz="1200" dirty="0" smtClean="0"/>
          </a:p>
          <a:p>
            <a:pPr lvl="0"/>
            <a:r>
              <a:rPr lang="es-ES" sz="1200" dirty="0" smtClean="0"/>
              <a:t>Tenga en cuenta que los asistentes imprimirán en blanco y negro o </a:t>
            </a:r>
            <a:r>
              <a:rPr lang="es-ES" sz="1200" dirty="0" err="1" smtClean="0"/>
              <a:t>escala de grises</a:t>
            </a:r>
            <a:r>
              <a:rPr lang="es-ES" sz="1200" dirty="0" smtClean="0"/>
              <a:t>. Ejecute una prueba de impresión para asegurarse de que los colores son los correctos cuando se imprime en blanco y negro puros y </a:t>
            </a:r>
            <a:r>
              <a:rPr lang="es-ES" sz="1200" dirty="0" err="1" smtClean="0"/>
              <a:t>escala de grises</a:t>
            </a:r>
            <a:r>
              <a:rPr lang="es-ES" sz="1200" dirty="0" smtClean="0"/>
              <a:t>.</a:t>
            </a:r>
          </a:p>
          <a:p>
            <a:pPr lvl="0">
              <a:buFontTx/>
              <a:buNone/>
            </a:pPr>
            <a:endParaRPr lang="es-ES" sz="1200" dirty="0" smtClean="0"/>
          </a:p>
          <a:p>
            <a:pPr lvl="0">
              <a:buFontTx/>
              <a:buNone/>
            </a:pPr>
            <a:r>
              <a:rPr lang="es-ES" sz="1200" b="1" dirty="0" smtClean="0"/>
              <a:t>Gráficos y tablas</a:t>
            </a:r>
          </a:p>
          <a:p>
            <a:pPr lvl="0"/>
            <a:r>
              <a:rPr lang="es-ES" sz="1200" dirty="0" smtClean="0"/>
              <a:t>En breve: si es posible, use colores y estilos uniformes y que no distraigan.</a:t>
            </a:r>
          </a:p>
          <a:p>
            <a:pPr lvl="0"/>
            <a:r>
              <a:rPr lang="es-ES" sz="1200" dirty="0" smtClean="0"/>
              <a:t>Etiquete todos los gráficos y tablas.</a:t>
            </a:r>
          </a:p>
          <a:p>
            <a:endParaRPr lang="es-ES" dirty="0" smtClean="0"/>
          </a:p>
          <a:p>
            <a:endParaRPr lang="es-ES" dirty="0" smtClean="0"/>
          </a:p>
          <a:p>
            <a:endParaRPr lang="es-ES" dirty="0"/>
          </a:p>
        </p:txBody>
      </p:sp>
      <p:sp>
        <p:nvSpPr>
          <p:cNvPr id="4" name="Slide Number Placeholder 3"/>
          <p:cNvSpPr>
            <a:spLocks noGrp="1"/>
          </p:cNvSpPr>
          <p:nvPr>
            <p:ph type="sldNum" sz="quarter" idx="10"/>
          </p:nvPr>
        </p:nvSpPr>
        <p:spPr/>
        <p:txBody>
          <a:bodyPr/>
          <a:lstStyle/>
          <a:p>
            <a:fld id="{EC6EAC7D-5A89-47C2-8ABA-56C9C2DEF7A4}" type="slidenum">
              <a:rPr lang="es-ES" smtClean="0"/>
              <a:pPr/>
              <a:t>1</a:t>
            </a:fld>
            <a:endParaRPr lang="es-ES"/>
          </a:p>
        </p:txBody>
      </p:sp>
    </p:spTree>
    <p:extLst>
      <p:ext uri="{BB962C8B-B14F-4D97-AF65-F5344CB8AC3E}">
        <p14:creationId xmlns:p14="http://schemas.microsoft.com/office/powerpoint/2010/main" val="1288470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s-ES" dirty="0" smtClean="0"/>
              <a:t>Ofrezca una breve descripción general de la presentación.</a:t>
            </a:r>
            <a:r>
              <a:rPr lang="es-ES" baseline="0" dirty="0" smtClean="0"/>
              <a:t> D</a:t>
            </a:r>
            <a:r>
              <a:rPr lang="es-ES" dirty="0" smtClean="0"/>
              <a:t>escriba el enfoque principal de la presentación y por qué es importante.</a:t>
            </a:r>
          </a:p>
          <a:p>
            <a:pPr>
              <a:lnSpc>
                <a:spcPct val="80000"/>
              </a:lnSpc>
            </a:pPr>
            <a:r>
              <a:rPr lang="es-ES" dirty="0" smtClean="0"/>
              <a:t>Introduzca cada uno de los principales temas.</a:t>
            </a:r>
          </a:p>
          <a:p>
            <a:r>
              <a:rPr lang="es-ES" dirty="0" smtClean="0"/>
              <a:t>Si desea proporcionar al público una guía,</a:t>
            </a:r>
            <a:r>
              <a:rPr lang="es-ES" baseline="0" dirty="0" smtClean="0"/>
              <a:t> puede </a:t>
            </a:r>
            <a:r>
              <a:rPr lang="es-ES" dirty="0" smtClean="0"/>
              <a:t>repetir esta diapositiva de información general a lo largo de toda la presentación, resaltando el tema particular que va a discutir a continuación.</a:t>
            </a:r>
          </a:p>
        </p:txBody>
      </p:sp>
      <p:sp>
        <p:nvSpPr>
          <p:cNvPr id="4" name="Slide Number Placeholder 3"/>
          <p:cNvSpPr>
            <a:spLocks noGrp="1"/>
          </p:cNvSpPr>
          <p:nvPr>
            <p:ph type="sldNum" sz="quarter" idx="10"/>
          </p:nvPr>
        </p:nvSpPr>
        <p:spPr/>
        <p:txBody>
          <a:bodyPr/>
          <a:lstStyle/>
          <a:p>
            <a:fld id="{EC6EAC7D-5A89-47C2-8ABA-56C9C2DEF7A4}" type="slidenum">
              <a:rPr lang="es-ES" smtClean="0"/>
              <a:pPr/>
              <a:t>3</a:t>
            </a:fld>
            <a:endParaRPr lang="es-ES"/>
          </a:p>
        </p:txBody>
      </p:sp>
    </p:spTree>
    <p:extLst>
      <p:ext uri="{BB962C8B-B14F-4D97-AF65-F5344CB8AC3E}">
        <p14:creationId xmlns:p14="http://schemas.microsoft.com/office/powerpoint/2010/main" val="2585916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es-ES"/>
            </a:pPr>
            <a:r>
              <a:rPr lang="es-ES" sz="1200" dirty="0" smtClean="0"/>
              <a:t>Ésta es otra opción</a:t>
            </a:r>
            <a:r>
              <a:rPr lang="es-ES" sz="1200" baseline="0" dirty="0" smtClean="0"/>
              <a:t> para una diapositiva Información general que usa transiciones.</a:t>
            </a:r>
            <a:endParaRPr lang="es-ES" sz="1200" dirty="0" smtClean="0"/>
          </a:p>
          <a:p>
            <a:endParaRPr lang="es-ES" dirty="0"/>
          </a:p>
        </p:txBody>
      </p:sp>
      <p:sp>
        <p:nvSpPr>
          <p:cNvPr id="4" name="Slide Number Placeholder 3"/>
          <p:cNvSpPr>
            <a:spLocks noGrp="1"/>
          </p:cNvSpPr>
          <p:nvPr>
            <p:ph type="sldNum" sz="quarter" idx="10"/>
          </p:nvPr>
        </p:nvSpPr>
        <p:spPr/>
        <p:txBody>
          <a:bodyPr/>
          <a:lstStyle/>
          <a:p>
            <a:fld id="{75693FD4-8F83-4EF7-AC3F-0DC0388986B0}" type="slidenum">
              <a:rPr lang="es-ES" smtClean="0"/>
              <a:pPr/>
              <a:t>5</a:t>
            </a:fld>
            <a:endParaRPr lang="es-ES"/>
          </a:p>
        </p:txBody>
      </p:sp>
    </p:spTree>
    <p:extLst>
      <p:ext uri="{BB962C8B-B14F-4D97-AF65-F5344CB8AC3E}">
        <p14:creationId xmlns:p14="http://schemas.microsoft.com/office/powerpoint/2010/main" val="1053836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75693FD4-8F83-4EF7-AC3F-0DC0388986B0}" type="slidenum">
              <a:rPr lang="es-ES" smtClean="0"/>
              <a:pPr/>
              <a:t>6</a:t>
            </a:fld>
            <a:endParaRPr lang="es-ES"/>
          </a:p>
        </p:txBody>
      </p:sp>
    </p:spTree>
    <p:extLst>
      <p:ext uri="{BB962C8B-B14F-4D97-AF65-F5344CB8AC3E}">
        <p14:creationId xmlns:p14="http://schemas.microsoft.com/office/powerpoint/2010/main" val="3699114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75693FD4-8F83-4EF7-AC3F-0DC0388986B0}" type="slidenum">
              <a:rPr lang="es-ES" smtClean="0"/>
              <a:pPr/>
              <a:t>7</a:t>
            </a:fld>
            <a:endParaRPr lang="es-ES"/>
          </a:p>
        </p:txBody>
      </p:sp>
    </p:spTree>
    <p:extLst>
      <p:ext uri="{BB962C8B-B14F-4D97-AF65-F5344CB8AC3E}">
        <p14:creationId xmlns:p14="http://schemas.microsoft.com/office/powerpoint/2010/main" val="3012806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75693FD4-8F83-4EF7-AC3F-0DC0388986B0}" type="slidenum">
              <a:rPr lang="es-ES" smtClean="0"/>
              <a:pPr/>
              <a:t>8</a:t>
            </a:fld>
            <a:endParaRPr lang="es-ES"/>
          </a:p>
        </p:txBody>
      </p:sp>
    </p:spTree>
    <p:extLst>
      <p:ext uri="{BB962C8B-B14F-4D97-AF65-F5344CB8AC3E}">
        <p14:creationId xmlns:p14="http://schemas.microsoft.com/office/powerpoint/2010/main" val="1337686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lang="es-ES"/>
            </a:pPr>
            <a:r>
              <a:rPr lang="es-ES" b="0" dirty="0" smtClean="0"/>
              <a:t>¿Qué</a:t>
            </a:r>
            <a:r>
              <a:rPr lang="es-ES" b="0" baseline="0" dirty="0" smtClean="0"/>
              <a:t> podrá hacer el público después de completar este curso?</a:t>
            </a:r>
            <a:r>
              <a:rPr lang="es-ES" dirty="0" smtClean="0"/>
              <a:t> Describa brevemente para cada objetivo cómo el público</a:t>
            </a:r>
            <a:r>
              <a:rPr lang="es-ES" baseline="0" dirty="0" smtClean="0"/>
              <a:t> </a:t>
            </a:r>
            <a:r>
              <a:rPr lang="es-ES" dirty="0" smtClean="0"/>
              <a:t>obtendrá beneficios de esta</a:t>
            </a:r>
            <a:r>
              <a:rPr lang="es-ES" baseline="0" dirty="0" smtClean="0"/>
              <a:t> presentación.</a:t>
            </a:r>
            <a:endParaRPr lang="es-ES" dirty="0" smtClean="0"/>
          </a:p>
        </p:txBody>
      </p:sp>
      <p:sp>
        <p:nvSpPr>
          <p:cNvPr id="4" name="Slide Number Placeholder 3"/>
          <p:cNvSpPr>
            <a:spLocks noGrp="1"/>
          </p:cNvSpPr>
          <p:nvPr>
            <p:ph type="sldNum" sz="quarter" idx="10"/>
          </p:nvPr>
        </p:nvSpPr>
        <p:spPr/>
        <p:txBody>
          <a:bodyPr/>
          <a:lstStyle/>
          <a:p>
            <a:fld id="{EC6EAC7D-5A89-47C2-8ABA-56C9C2DEF7A4}" type="slidenum">
              <a:rPr lang="es-ES" smtClean="0"/>
              <a:pPr/>
              <a:t>9</a:t>
            </a:fld>
            <a:endParaRPr lang="es-ES"/>
          </a:p>
        </p:txBody>
      </p:sp>
    </p:spTree>
    <p:extLst>
      <p:ext uri="{BB962C8B-B14F-4D97-AF65-F5344CB8AC3E}">
        <p14:creationId xmlns:p14="http://schemas.microsoft.com/office/powerpoint/2010/main" val="958208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es-ES"/>
            </a:pPr>
            <a:r>
              <a:rPr lang="es-ES" dirty="0" smtClean="0"/>
              <a:t>Use un encabezado de sección para cada uno de los temas, de manera que la transición resulte clara para el público. </a:t>
            </a:r>
          </a:p>
          <a:p>
            <a:endParaRPr lang="es-ES" dirty="0"/>
          </a:p>
        </p:txBody>
      </p:sp>
      <p:sp>
        <p:nvSpPr>
          <p:cNvPr id="4" name="Slide Number Placeholder 3"/>
          <p:cNvSpPr>
            <a:spLocks noGrp="1"/>
          </p:cNvSpPr>
          <p:nvPr>
            <p:ph type="sldNum" sz="quarter" idx="10"/>
          </p:nvPr>
        </p:nvSpPr>
        <p:spPr/>
        <p:txBody>
          <a:bodyPr/>
          <a:lstStyle/>
          <a:p>
            <a:fld id="{75693FD4-8F83-4EF7-AC3F-0DC0388986B0}" type="slidenum">
              <a:rPr lang="es-ES" smtClean="0"/>
              <a:pPr/>
              <a:t>10</a:t>
            </a:fld>
            <a:endParaRPr lang="es-ES" dirty="0"/>
          </a:p>
        </p:txBody>
      </p:sp>
    </p:spTree>
    <p:extLst>
      <p:ext uri="{BB962C8B-B14F-4D97-AF65-F5344CB8AC3E}">
        <p14:creationId xmlns:p14="http://schemas.microsoft.com/office/powerpoint/2010/main" val="3144837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Agregue diapositivas a cada sección del tema según sea necesario, incluidas diapositivas con tablas, gráficos e imágenes. </a:t>
            </a:r>
          </a:p>
          <a:p>
            <a:r>
              <a:rPr lang="es-ES" dirty="0" smtClean="0"/>
              <a:t>Consulte la siguiente sección para ver una muestra</a:t>
            </a:r>
            <a:r>
              <a:rPr lang="es-ES" baseline="0" dirty="0" smtClean="0"/>
              <a:t> </a:t>
            </a:r>
            <a:r>
              <a:rPr lang="es-ES" dirty="0" smtClean="0"/>
              <a:t>diseños de</a:t>
            </a:r>
            <a:r>
              <a:rPr lang="es-ES" baseline="0" dirty="0" smtClean="0"/>
              <a:t> vídeo, imagen, gráfico y tabla de muestra. </a:t>
            </a:r>
            <a:endParaRPr lang="es-ES" dirty="0"/>
          </a:p>
        </p:txBody>
      </p:sp>
      <p:sp>
        <p:nvSpPr>
          <p:cNvPr id="4" name="Slide Number Placeholder 3"/>
          <p:cNvSpPr>
            <a:spLocks noGrp="1"/>
          </p:cNvSpPr>
          <p:nvPr>
            <p:ph type="sldNum" sz="quarter" idx="10"/>
          </p:nvPr>
        </p:nvSpPr>
        <p:spPr/>
        <p:txBody>
          <a:bodyPr/>
          <a:lstStyle/>
          <a:p>
            <a:fld id="{EC6EAC7D-5A89-47C2-8ABA-56C9C2DEF7A4}" type="slidenum">
              <a:rPr lang="es-ES" smtClean="0"/>
              <a:pPr/>
              <a:t>11</a:t>
            </a:fld>
            <a:endParaRPr lang="es-ES"/>
          </a:p>
        </p:txBody>
      </p:sp>
    </p:spTree>
    <p:extLst>
      <p:ext uri="{BB962C8B-B14F-4D97-AF65-F5344CB8AC3E}">
        <p14:creationId xmlns:p14="http://schemas.microsoft.com/office/powerpoint/2010/main" val="1383468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es-ES" b="1" cap="small" baseline="0">
                <a:solidFill>
                  <a:srgbClr val="003300"/>
                </a:solidFill>
              </a:defRPr>
            </a:lvl1pPr>
          </a:lstStyle>
          <a:p>
            <a:r>
              <a:rPr kumimoji="0" lang="es-ES"/>
              <a:t>Haga clic para modificar el estilo de título del patrón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es-ES" sz="2000" b="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pPr eaLnBrk="1" latinLnBrk="0" hangingPunct="1"/>
            <a:r>
              <a:rPr lang="es-ES" smtClean="0"/>
              <a:t>Haga clic para modificar el estilo de subtítulo del patrón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es-ES" sz="2000" baseline="0"/>
            </a:lvl1pPr>
          </a:lstStyle>
          <a:p>
            <a:r>
              <a:rPr kumimoji="0" lang="es-ES"/>
              <a:t>Logotipo de la compañía</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757B281C-5159-4971-8228-52B9A72E9ED2}" type="datetimeFigureOut">
              <a:pPr/>
              <a:t>31/05/2016</a:t>
            </a:fld>
            <a:endParaRPr kumimoji="0" lang="es-ES"/>
          </a:p>
        </p:txBody>
      </p:sp>
      <p:sp>
        <p:nvSpPr>
          <p:cNvPr id="4" name="Footer Placeholder 3"/>
          <p:cNvSpPr>
            <a:spLocks noGrp="1"/>
          </p:cNvSpPr>
          <p:nvPr>
            <p:ph type="ftr" sz="quarter" idx="11"/>
          </p:nvPr>
        </p:nvSpPr>
        <p:spPr/>
        <p:txBody>
          <a:bodyPr/>
          <a:lstStyle/>
          <a:p>
            <a:endParaRPr kumimoji="0" lang="es-ES"/>
          </a:p>
        </p:txBody>
      </p:sp>
      <p:sp>
        <p:nvSpPr>
          <p:cNvPr id="5" name="Slide Number Placeholder 4"/>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pPr/>
              <a:t>31/05/2016</a:t>
            </a:fld>
            <a:endParaRPr kumimoji="0" lang="es-ES"/>
          </a:p>
        </p:txBody>
      </p:sp>
      <p:sp>
        <p:nvSpPr>
          <p:cNvPr id="3" name="Footer Placeholder 2"/>
          <p:cNvSpPr>
            <a:spLocks noGrp="1"/>
          </p:cNvSpPr>
          <p:nvPr>
            <p:ph type="ftr" sz="quarter" idx="11"/>
          </p:nvPr>
        </p:nvSpPr>
        <p:spPr/>
        <p:txBody>
          <a:bodyPr/>
          <a:lstStyle/>
          <a:p>
            <a:endParaRPr kumimoji="0" lang="es-ES"/>
          </a:p>
        </p:txBody>
      </p:sp>
      <p:sp>
        <p:nvSpPr>
          <p:cNvPr id="4" name="Slide Number Placeholder 3"/>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olo el 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pPr/>
              <a:t>31/05/2016</a:t>
            </a:fld>
            <a:endParaRPr kumimoji="0" lang="es-ES"/>
          </a:p>
        </p:txBody>
      </p:sp>
      <p:sp>
        <p:nvSpPr>
          <p:cNvPr id="4" name="Footer Placeholder 4"/>
          <p:cNvSpPr>
            <a:spLocks noGrp="1"/>
          </p:cNvSpPr>
          <p:nvPr>
            <p:ph type="ftr" sz="quarter" idx="11"/>
          </p:nvPr>
        </p:nvSpPr>
        <p:spPr>
          <a:xfrm>
            <a:off x="3352800" y="6356350"/>
            <a:ext cx="2895600" cy="365125"/>
          </a:xfrm>
        </p:spPr>
        <p:txBody>
          <a:bodyPr/>
          <a:lstStyle/>
          <a:p>
            <a:endParaRPr kumimoji="0" lang="es-ES"/>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pPr/>
              <a:t>‹Nº›</a:t>
            </a:fld>
            <a:endParaRPr kumimoji="0" lang="es-ES"/>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cabezado de secció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es-ES" sz="4000" b="1" cap="small" baseline="0">
                <a:solidFill>
                  <a:srgbClr val="003300"/>
                </a:solidFill>
              </a:defRPr>
            </a:lvl1pPr>
          </a:lstStyle>
          <a:p>
            <a:r>
              <a:rPr kumimoji="0" lang="es-ES"/>
              <a:t>Haga clic para modificar el estilo de título del patrón</a:t>
            </a:r>
          </a:p>
        </p:txBody>
      </p:sp>
      <p:sp>
        <p:nvSpPr>
          <p:cNvPr id="4" name="Date Placeholder 3"/>
          <p:cNvSpPr>
            <a:spLocks noGrp="1"/>
          </p:cNvSpPr>
          <p:nvPr>
            <p:ph type="dt" sz="half" idx="10"/>
          </p:nvPr>
        </p:nvSpPr>
        <p:spPr/>
        <p:txBody>
          <a:bodyPr/>
          <a:lstStyle/>
          <a:p>
            <a:fld id="{757B281C-5159-4971-8228-52B9A72E9ED2}" type="datetimeFigureOut">
              <a:pPr/>
              <a:t>31/05/2016</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33D6E5A2-EC83-451F-A719-9AC1370DD5CF}" type="slidenum">
              <a:pPr/>
              <a:t>‹Nº›</a:t>
            </a:fld>
            <a:endParaRPr kumimoji="0" lang="es-ES"/>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es-ES" sz="1800"/>
            </a:lvl1pPr>
          </a:lstStyle>
          <a:p>
            <a:r>
              <a:rPr kumimoji="0" lang="es-ES"/>
              <a:t>Logotipo de la compañía</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contenid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es-ES"/>
            </a:lvl1pPr>
          </a:lstStyle>
          <a:p>
            <a:r>
              <a:rPr kumimoji="0" lang="es-ES"/>
              <a:t>Haga clic para modificar el estilo de título del patrón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es-ES" sz="3200">
                <a:latin typeface="+mn-lt"/>
              </a:defRPr>
            </a:lvl1pPr>
            <a:lvl2pPr eaLnBrk="1" latinLnBrk="0" hangingPunct="1">
              <a:defRPr kumimoji="0" lang="es-ES" sz="2800">
                <a:latin typeface="+mn-lt"/>
              </a:defRPr>
            </a:lvl2pPr>
            <a:lvl3pPr eaLnBrk="1" latinLnBrk="0" hangingPunct="1">
              <a:defRPr kumimoji="0" lang="es-ES" sz="2400">
                <a:latin typeface="+mn-lt"/>
              </a:defRPr>
            </a:lvl3pPr>
            <a:lvl4pPr eaLnBrk="1" latinLnBrk="0" hangingPunct="1">
              <a:defRPr kumimoji="0" lang="es-ES" sz="2400">
                <a:latin typeface="+mn-lt"/>
              </a:defRPr>
            </a:lvl4pPr>
            <a:lvl5pPr eaLnBrk="1" latinLnBrk="0" hangingPunct="1">
              <a:defRPr kumimoji="0" lang="es-ES" sz="2400">
                <a:latin typeface="+mn-lt"/>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pPr/>
              <a:t>31/05/2016</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pPr/>
              <a:t>‹Nº›</a:t>
            </a:fld>
            <a:endParaRPr kumimoji="0" lang="es-ES"/>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757B281C-5159-4971-8228-52B9A72E9ED2}" type="datetimeFigureOut">
              <a:pPr/>
              <a:t>31/05/2016</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es-ES"/>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7" name="Date Placeholder 6"/>
          <p:cNvSpPr>
            <a:spLocks noGrp="1"/>
          </p:cNvSpPr>
          <p:nvPr>
            <p:ph type="dt" sz="half" idx="10"/>
          </p:nvPr>
        </p:nvSpPr>
        <p:spPr/>
        <p:txBody>
          <a:bodyPr/>
          <a:lstStyle/>
          <a:p>
            <a:fld id="{757B281C-5159-4971-8228-52B9A72E9ED2}" type="datetimeFigureOut">
              <a:pPr/>
              <a:t>31/05/2016</a:t>
            </a:fld>
            <a:endParaRPr kumimoji="0" lang="es-ES"/>
          </a:p>
        </p:txBody>
      </p:sp>
      <p:sp>
        <p:nvSpPr>
          <p:cNvPr id="8" name="Footer Placeholder 7"/>
          <p:cNvSpPr>
            <a:spLocks noGrp="1"/>
          </p:cNvSpPr>
          <p:nvPr>
            <p:ph type="ftr" sz="quarter" idx="11"/>
          </p:nvPr>
        </p:nvSpPr>
        <p:spPr/>
        <p:txBody>
          <a:bodyPr/>
          <a:lstStyle/>
          <a:p>
            <a:endParaRPr kumimoji="0" lang="es-ES"/>
          </a:p>
        </p:txBody>
      </p:sp>
      <p:sp>
        <p:nvSpPr>
          <p:cNvPr id="9" name="Slide Number Placeholder 8"/>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es-ES" sz="3200"/>
            </a:lvl1pPr>
            <a:lvl2pPr eaLnBrk="1" latinLnBrk="0" hangingPunct="1">
              <a:defRPr kumimoji="0" lang="es-ES" sz="2800"/>
            </a:lvl2pPr>
            <a:lvl3pPr eaLnBrk="1" latinLnBrk="0" hangingPunct="1">
              <a:defRPr kumimoji="0" lang="es-ES" sz="2400"/>
            </a:lvl3pPr>
            <a:lvl4pPr eaLnBrk="1" latinLnBrk="0" hangingPunct="1">
              <a:defRPr kumimoji="0" lang="es-ES" sz="2000"/>
            </a:lvl4pPr>
            <a:lvl5pPr eaLnBrk="1" latinLnBrk="0" hangingPunct="1">
              <a:defRPr kumimoji="0" lang="es-ES" sz="2000"/>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pPr/>
              <a:t>31/05/2016</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pPr/>
              <a:t>31/05/2016</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pPr/>
              <a:t>31/05/2016</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exto y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pPr/>
              <a:t>31/05/2016</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757B281C-5159-4971-8228-52B9A72E9ED2}" type="datetimeFigureOut">
              <a:pPr/>
              <a:t>31/05/2016</a:t>
            </a:fld>
            <a:endParaRPr kumimoji="0" lang="es-ES"/>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kumimoji="0" lang="es-ES"/>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33D6E5A2-EC83-451F-A719-9AC1370DD5CF}" type="slidenum">
              <a:pPr/>
              <a:t>‹Nº›</a:t>
            </a:fld>
            <a:endParaRPr kumimoji="0" lang="es-ES"/>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 Id="rId9" Type="http://schemas.openxmlformats.org/officeDocument/2006/relationships/image" Target="../media/image6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64.jpe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notesSlide" Target="../notesSlides/notesSlide2.xml"/><Relationship Id="rId7" Type="http://schemas.openxmlformats.org/officeDocument/2006/relationships/image" Target="../media/image16.jpe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24.png"/><Relationship Id="rId7"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24.png"/><Relationship Id="rId7"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42.jpeg"/></Relationships>
</file>

<file path=ppt/slides/_rels/slide8.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6.jpe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jpeg"/><Relationship Id="rId9" Type="http://schemas.openxmlformats.org/officeDocument/2006/relationships/image" Target="../media/image4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55.png"/><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72034" y="2989350"/>
            <a:ext cx="1979299" cy="1394073"/>
          </a:xfrm>
          <a:prstGeom prst="rect">
            <a:avLst/>
          </a:prstGeom>
        </p:spPr>
      </p:pic>
      <p:pic>
        <p:nvPicPr>
          <p:cNvPr id="8" name="Imagen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16200000">
            <a:off x="737870" y="3811520"/>
            <a:ext cx="2107439" cy="1580579"/>
          </a:xfrm>
          <a:prstGeom prst="rect">
            <a:avLst/>
          </a:prstGeom>
        </p:spPr>
      </p:pic>
      <p:sp>
        <p:nvSpPr>
          <p:cNvPr id="4" name="Título 3"/>
          <p:cNvSpPr>
            <a:spLocks noGrp="1"/>
          </p:cNvSpPr>
          <p:nvPr>
            <p:ph type="ctrTitle"/>
          </p:nvPr>
        </p:nvSpPr>
        <p:spPr>
          <a:xfrm>
            <a:off x="409073" y="2171799"/>
            <a:ext cx="7776864" cy="1470025"/>
          </a:xfrm>
        </p:spPr>
        <p:txBody>
          <a:bodyPr>
            <a:noAutofit/>
          </a:bodyPr>
          <a:lstStyle/>
          <a:p>
            <a:r>
              <a:rPr lang="es-MX" dirty="0" smtClean="0">
                <a:latin typeface="Copperplate Gothic Bold" panose="020E0705020206020404" pitchFamily="34" charset="0"/>
                <a:ea typeface="Arial Unicode MS" panose="020B0604020202020204" pitchFamily="34" charset="-128"/>
                <a:cs typeface="Arial Unicode MS" panose="020B0604020202020204" pitchFamily="34" charset="-128"/>
              </a:rPr>
              <a:t>ASESORIA INTEGRAL </a:t>
            </a:r>
            <a:br>
              <a:rPr lang="es-MX" dirty="0" smtClean="0">
                <a:latin typeface="Copperplate Gothic Bold" panose="020E0705020206020404" pitchFamily="34" charset="0"/>
                <a:ea typeface="Arial Unicode MS" panose="020B0604020202020204" pitchFamily="34" charset="-128"/>
                <a:cs typeface="Arial Unicode MS" panose="020B0604020202020204" pitchFamily="34" charset="-128"/>
              </a:rPr>
            </a:br>
            <a:r>
              <a:rPr lang="es-MX" dirty="0" smtClean="0">
                <a:latin typeface="Copperplate Gothic Bold" panose="020E0705020206020404" pitchFamily="34" charset="0"/>
                <a:ea typeface="Arial Unicode MS" panose="020B0604020202020204" pitchFamily="34" charset="-128"/>
                <a:cs typeface="Arial Unicode MS" panose="020B0604020202020204" pitchFamily="34" charset="-128"/>
              </a:rPr>
              <a:t>AMBIENTAL</a:t>
            </a:r>
            <a:endParaRPr lang="es-MX" dirty="0">
              <a:latin typeface="Copperplate Gothic Bold" panose="020E0705020206020404" pitchFamily="34" charset="0"/>
              <a:ea typeface="Arial Unicode MS" panose="020B0604020202020204" pitchFamily="34" charset="-128"/>
              <a:cs typeface="Arial Unicode MS" panose="020B0604020202020204" pitchFamily="34" charset="-128"/>
            </a:endParaRPr>
          </a:p>
        </p:txBody>
      </p:sp>
      <p:sp>
        <p:nvSpPr>
          <p:cNvPr id="5" name="Subtítulo 4"/>
          <p:cNvSpPr>
            <a:spLocks noGrp="1"/>
          </p:cNvSpPr>
          <p:nvPr>
            <p:ph type="subTitle" idx="1"/>
          </p:nvPr>
        </p:nvSpPr>
        <p:spPr>
          <a:xfrm>
            <a:off x="3722847" y="4166240"/>
            <a:ext cx="4702515" cy="1022240"/>
          </a:xfrm>
        </p:spPr>
        <p:txBody>
          <a:bodyPr>
            <a:normAutofit/>
          </a:bodyPr>
          <a:lstStyle/>
          <a:p>
            <a:r>
              <a:rPr lang="es-MX" sz="1800" b="1" dirty="0" smtClean="0"/>
              <a:t>Presentado por : MERARI SUJEY </a:t>
            </a:r>
          </a:p>
          <a:p>
            <a:r>
              <a:rPr lang="es-MX" sz="1800" b="1" dirty="0" smtClean="0"/>
              <a:t>VÁZQUEZ LÓPEZ </a:t>
            </a:r>
            <a:endParaRPr lang="es-MX" sz="1800" b="1" dirty="0"/>
          </a:p>
        </p:txBody>
      </p:sp>
      <p:sp>
        <p:nvSpPr>
          <p:cNvPr id="6" name="Rectángulo 5"/>
          <p:cNvSpPr/>
          <p:nvPr/>
        </p:nvSpPr>
        <p:spPr>
          <a:xfrm>
            <a:off x="3297350" y="5103393"/>
            <a:ext cx="5044979" cy="707886"/>
          </a:xfrm>
          <a:prstGeom prst="rect">
            <a:avLst/>
          </a:prstGeom>
        </p:spPr>
        <p:txBody>
          <a:bodyPr wrap="square">
            <a:spAutoFit/>
          </a:bodyPr>
          <a:lstStyle/>
          <a:p>
            <a:pPr algn="r"/>
            <a:r>
              <a:rPr lang="es-ES" sz="2000" b="1" dirty="0" smtClean="0">
                <a:latin typeface="Times New Roman" panose="02020603050405020304" pitchFamily="18" charset="0"/>
                <a:ea typeface="Times New Roman" panose="02020603050405020304" pitchFamily="18" charset="0"/>
              </a:rPr>
              <a:t>Asesor Externo: Biol</a:t>
            </a:r>
            <a:r>
              <a:rPr lang="es-ES" sz="2000" b="1" dirty="0">
                <a:latin typeface="Times New Roman" panose="02020603050405020304" pitchFamily="18" charset="0"/>
                <a:ea typeface="Times New Roman" panose="02020603050405020304" pitchFamily="18" charset="0"/>
              </a:rPr>
              <a:t>. Jesús </a:t>
            </a:r>
            <a:r>
              <a:rPr lang="es-ES" sz="2000" b="1" dirty="0" smtClean="0">
                <a:latin typeface="Times New Roman" panose="02020603050405020304" pitchFamily="18" charset="0"/>
                <a:ea typeface="Times New Roman" panose="02020603050405020304" pitchFamily="18" charset="0"/>
              </a:rPr>
              <a:t>David                  Bravo </a:t>
            </a:r>
            <a:r>
              <a:rPr lang="es-ES" sz="2000" b="1" dirty="0">
                <a:latin typeface="Times New Roman" panose="02020603050405020304" pitchFamily="18" charset="0"/>
                <a:ea typeface="Times New Roman" panose="02020603050405020304" pitchFamily="18" charset="0"/>
              </a:rPr>
              <a:t>Salazar</a:t>
            </a:r>
            <a:endParaRPr lang="es-MX" sz="2000" dirty="0"/>
          </a:p>
        </p:txBody>
      </p:sp>
      <p:sp>
        <p:nvSpPr>
          <p:cNvPr id="7" name="CuadroTexto 6"/>
          <p:cNvSpPr txBox="1"/>
          <p:nvPr/>
        </p:nvSpPr>
        <p:spPr>
          <a:xfrm>
            <a:off x="327947" y="6237312"/>
            <a:ext cx="8280920" cy="369332"/>
          </a:xfrm>
          <a:prstGeom prst="rect">
            <a:avLst/>
          </a:prstGeom>
          <a:noFill/>
        </p:spPr>
        <p:txBody>
          <a:bodyPr wrap="square" rtlCol="0">
            <a:spAutoFit/>
          </a:bodyPr>
          <a:lstStyle/>
          <a:p>
            <a:r>
              <a:rPr lang="es-MX" b="1" dirty="0" smtClean="0"/>
              <a:t>Buenavista, Saltillo, Coahuila                                                                            Junio del 2016</a:t>
            </a:r>
            <a:endParaRPr lang="es-MX" b="1" dirty="0"/>
          </a:p>
        </p:txBody>
      </p:sp>
      <p:pic>
        <p:nvPicPr>
          <p:cNvPr id="3" name="Imagen 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56839" y="4378910"/>
            <a:ext cx="1436038" cy="1858402"/>
          </a:xfrm>
          <a:prstGeom prst="rect">
            <a:avLst/>
          </a:prstGeom>
        </p:spPr>
      </p:pic>
      <p:sp>
        <p:nvSpPr>
          <p:cNvPr id="2" name="Rectángulo 1"/>
          <p:cNvSpPr/>
          <p:nvPr/>
        </p:nvSpPr>
        <p:spPr>
          <a:xfrm>
            <a:off x="832003" y="296082"/>
            <a:ext cx="6211357" cy="830997"/>
          </a:xfrm>
          <a:prstGeom prst="rect">
            <a:avLst/>
          </a:prstGeom>
        </p:spPr>
        <p:txBody>
          <a:bodyPr wrap="square">
            <a:spAutoFit/>
          </a:bodyPr>
          <a:lstStyle/>
          <a:p>
            <a:pPr algn="ctr">
              <a:spcAft>
                <a:spcPts val="0"/>
              </a:spcAft>
            </a:pPr>
            <a:r>
              <a:rPr lang="es-MX" sz="2400" dirty="0">
                <a:latin typeface="Algerian" panose="04020705040A02060702" pitchFamily="82" charset="0"/>
                <a:ea typeface="Times New Roman" panose="02020603050405020304" pitchFamily="18" charset="0"/>
              </a:rPr>
              <a:t>UNIVERSIDAD  AUTONOMA AGRARIA</a:t>
            </a:r>
            <a:endParaRPr lang="es-MX" sz="1600" dirty="0">
              <a:latin typeface="Times New Roman" panose="02020603050405020304" pitchFamily="18" charset="0"/>
              <a:ea typeface="Times New Roman" panose="02020603050405020304" pitchFamily="18" charset="0"/>
            </a:endParaRPr>
          </a:p>
          <a:p>
            <a:pPr algn="ctr">
              <a:spcAft>
                <a:spcPts val="0"/>
              </a:spcAft>
            </a:pPr>
            <a:r>
              <a:rPr lang="es-MX" sz="2400" dirty="0">
                <a:latin typeface="Algerian" panose="04020705040A02060702" pitchFamily="82" charset="0"/>
                <a:ea typeface="Times New Roman" panose="02020603050405020304" pitchFamily="18" charset="0"/>
              </a:rPr>
              <a:t>       ANTONIO  NARRO</a:t>
            </a:r>
            <a:endParaRPr lang="es-MX" sz="1600" dirty="0">
              <a:effectLst/>
              <a:latin typeface="Times New Roman" panose="02020603050405020304" pitchFamily="18" charset="0"/>
              <a:ea typeface="Times New Roman" panose="02020603050405020304" pitchFamily="18" charset="0"/>
            </a:endParaRPr>
          </a:p>
        </p:txBody>
      </p:sp>
      <p:pic>
        <p:nvPicPr>
          <p:cNvPr id="11" name="Imagen 10" descr="escudo Narro"/>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694903" y="243570"/>
            <a:ext cx="931540" cy="961950"/>
          </a:xfrm>
          <a:prstGeom prst="rect">
            <a:avLst/>
          </a:prstGeom>
          <a:gradFill rotWithShape="1">
            <a:gsLst>
              <a:gs pos="0">
                <a:srgbClr val="000000">
                  <a:alpha val="34000"/>
                </a:srgbClr>
              </a:gs>
              <a:gs pos="100000">
                <a:srgbClr val="FFCC00"/>
              </a:gs>
            </a:gsLst>
            <a:lin ang="5400000" scaled="1"/>
          </a:gradFill>
          <a:ln>
            <a:noFill/>
          </a:ln>
        </p:spPr>
      </p:pic>
      <p:sp>
        <p:nvSpPr>
          <p:cNvPr id="9" name="CuadroTexto 8"/>
          <p:cNvSpPr txBox="1"/>
          <p:nvPr/>
        </p:nvSpPr>
        <p:spPr>
          <a:xfrm>
            <a:off x="2677325" y="1296132"/>
            <a:ext cx="3240360" cy="584775"/>
          </a:xfrm>
          <a:prstGeom prst="rect">
            <a:avLst/>
          </a:prstGeom>
          <a:noFill/>
        </p:spPr>
        <p:txBody>
          <a:bodyPr wrap="square" rtlCol="0">
            <a:spAutoFit/>
          </a:bodyPr>
          <a:lstStyle/>
          <a:p>
            <a:pPr algn="ctr"/>
            <a:r>
              <a:rPr lang="es-MX" sz="1600" b="1" dirty="0" smtClean="0"/>
              <a:t>DEPARTAMENTO DE BOTÁNICA</a:t>
            </a:r>
          </a:p>
          <a:p>
            <a:pPr algn="ctr"/>
            <a:r>
              <a:rPr lang="es-MX" sz="1600" b="1" dirty="0" smtClean="0"/>
              <a:t>PRÁCTICAS PROFESIONALES</a:t>
            </a:r>
            <a:endParaRPr lang="es-MX" sz="1600" b="1" dirty="0"/>
          </a:p>
        </p:txBody>
      </p:sp>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692221" y="467164"/>
            <a:ext cx="4248472" cy="400110"/>
          </a:xfrm>
          <a:prstGeom prst="rect">
            <a:avLst/>
          </a:prstGeom>
          <a:noFill/>
        </p:spPr>
        <p:txBody>
          <a:bodyPr wrap="square" rtlCol="0">
            <a:spAutoFit/>
          </a:bodyPr>
          <a:lstStyle/>
          <a:p>
            <a:r>
              <a:rPr lang="es-MX" sz="2000" b="1" dirty="0" smtClean="0"/>
              <a:t>Elaboración de Mapas</a:t>
            </a:r>
            <a:endParaRPr lang="es-MX" sz="2000" b="1" dirty="0"/>
          </a:p>
        </p:txBody>
      </p:sp>
      <p:pic>
        <p:nvPicPr>
          <p:cNvPr id="6" name="Imagen 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752264" y="1020798"/>
            <a:ext cx="2188429" cy="2674747"/>
          </a:xfrm>
          <a:prstGeom prst="rect">
            <a:avLst/>
          </a:prstGeom>
          <a:ln w="28575">
            <a:solidFill>
              <a:schemeClr val="tx1"/>
            </a:solidFill>
          </a:ln>
        </p:spPr>
      </p:pic>
      <p:pic>
        <p:nvPicPr>
          <p:cNvPr id="7" name="Imagen 6"/>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660920" y="467164"/>
            <a:ext cx="2376264" cy="2826935"/>
          </a:xfrm>
          <a:prstGeom prst="rect">
            <a:avLst/>
          </a:prstGeom>
        </p:spPr>
      </p:pic>
      <p:pic>
        <p:nvPicPr>
          <p:cNvPr id="5" name="Imagen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122739" y="996904"/>
            <a:ext cx="3531683" cy="2262127"/>
          </a:xfrm>
          <a:prstGeom prst="rect">
            <a:avLst/>
          </a:prstGeom>
        </p:spPr>
      </p:pic>
      <p:pic>
        <p:nvPicPr>
          <p:cNvPr id="8" name="Imagen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414035" y="3450347"/>
            <a:ext cx="2520280" cy="3261539"/>
          </a:xfrm>
          <a:prstGeom prst="rect">
            <a:avLst/>
          </a:prstGeom>
        </p:spPr>
      </p:pic>
      <p:pic>
        <p:nvPicPr>
          <p:cNvPr id="9" name="Imagen 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697795" y="2262569"/>
            <a:ext cx="2104700" cy="2723730"/>
          </a:xfrm>
          <a:prstGeom prst="rect">
            <a:avLst/>
          </a:prstGeom>
        </p:spPr>
      </p:pic>
      <p:pic>
        <p:nvPicPr>
          <p:cNvPr id="10" name="Imagen 9"/>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639375" y="2636912"/>
            <a:ext cx="2118798" cy="2741974"/>
          </a:xfrm>
          <a:prstGeom prst="rect">
            <a:avLst/>
          </a:prstGeom>
        </p:spPr>
      </p:pic>
      <p:pic>
        <p:nvPicPr>
          <p:cNvPr id="12" name="Imagen 11"/>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684964" y="4328456"/>
            <a:ext cx="1841741" cy="2383430"/>
          </a:xfrm>
          <a:prstGeom prst="rect">
            <a:avLst/>
          </a:prstGeom>
        </p:spPr>
      </p:pic>
      <p:sp>
        <p:nvSpPr>
          <p:cNvPr id="2" name="Rectángulo 1"/>
          <p:cNvSpPr/>
          <p:nvPr/>
        </p:nvSpPr>
        <p:spPr>
          <a:xfrm>
            <a:off x="403461" y="3617266"/>
            <a:ext cx="3595852" cy="2862322"/>
          </a:xfrm>
          <a:prstGeom prst="rect">
            <a:avLst/>
          </a:prstGeom>
        </p:spPr>
        <p:txBody>
          <a:bodyPr wrap="square">
            <a:spAutoFit/>
          </a:bodyPr>
          <a:lstStyle/>
          <a:p>
            <a:pPr marL="285750" indent="-285750">
              <a:buFont typeface="Wingdings" panose="05000000000000000000" pitchFamily="2" charset="2"/>
              <a:buChar char="v"/>
            </a:pPr>
            <a:r>
              <a:rPr lang="es-MX" dirty="0" smtClean="0">
                <a:latin typeface="Arial" panose="020B0604020202020204" pitchFamily="34" charset="0"/>
                <a:ea typeface="Times New Roman" panose="02020603050405020304" pitchFamily="18" charset="0"/>
              </a:rPr>
              <a:t>Tipos </a:t>
            </a:r>
            <a:r>
              <a:rPr lang="es-MX" dirty="0">
                <a:latin typeface="Arial" panose="020B0604020202020204" pitchFamily="34" charset="0"/>
                <a:ea typeface="Times New Roman" panose="02020603050405020304" pitchFamily="18" charset="0"/>
              </a:rPr>
              <a:t>de </a:t>
            </a:r>
            <a:r>
              <a:rPr lang="es-MX" dirty="0" smtClean="0">
                <a:latin typeface="Arial" panose="020B0604020202020204" pitchFamily="34" charset="0"/>
                <a:ea typeface="Times New Roman" panose="02020603050405020304" pitchFamily="18" charset="0"/>
              </a:rPr>
              <a:t>suelo</a:t>
            </a:r>
          </a:p>
          <a:p>
            <a:pPr marL="285750" indent="-285750">
              <a:buFont typeface="Wingdings" panose="05000000000000000000" pitchFamily="2" charset="2"/>
              <a:buChar char="v"/>
            </a:pPr>
            <a:r>
              <a:rPr lang="es-MX" dirty="0" smtClean="0">
                <a:latin typeface="Arial" panose="020B0604020202020204" pitchFamily="34" charset="0"/>
                <a:ea typeface="Times New Roman" panose="02020603050405020304" pitchFamily="18" charset="0"/>
              </a:rPr>
              <a:t>Clima</a:t>
            </a:r>
          </a:p>
          <a:p>
            <a:pPr marL="285750" indent="-285750">
              <a:buFont typeface="Wingdings" panose="05000000000000000000" pitchFamily="2" charset="2"/>
              <a:buChar char="v"/>
            </a:pPr>
            <a:r>
              <a:rPr lang="es-MX" dirty="0" smtClean="0">
                <a:latin typeface="Arial" panose="020B0604020202020204" pitchFamily="34" charset="0"/>
                <a:ea typeface="Times New Roman" panose="02020603050405020304" pitchFamily="18" charset="0"/>
              </a:rPr>
              <a:t>Vegetación </a:t>
            </a:r>
            <a:endParaRPr lang="es-MX" dirty="0">
              <a:latin typeface="Arial" panose="020B0604020202020204" pitchFamily="34" charset="0"/>
              <a:ea typeface="Times New Roman" panose="02020603050405020304" pitchFamily="18" charset="0"/>
            </a:endParaRPr>
          </a:p>
          <a:p>
            <a:pPr marL="285750" indent="-285750">
              <a:buFont typeface="Wingdings" panose="05000000000000000000" pitchFamily="2" charset="2"/>
              <a:buChar char="v"/>
            </a:pPr>
            <a:r>
              <a:rPr lang="es-MX" dirty="0">
                <a:latin typeface="Arial" panose="020B0604020202020204" pitchFamily="34" charset="0"/>
                <a:ea typeface="Times New Roman" panose="02020603050405020304" pitchFamily="18" charset="0"/>
              </a:rPr>
              <a:t>U</a:t>
            </a:r>
            <a:r>
              <a:rPr lang="es-MX" dirty="0" smtClean="0">
                <a:latin typeface="Arial" panose="020B0604020202020204" pitchFamily="34" charset="0"/>
                <a:ea typeface="Times New Roman" panose="02020603050405020304" pitchFamily="18" charset="0"/>
              </a:rPr>
              <a:t>so </a:t>
            </a:r>
            <a:r>
              <a:rPr lang="es-MX" dirty="0">
                <a:latin typeface="Arial" panose="020B0604020202020204" pitchFamily="34" charset="0"/>
                <a:ea typeface="Times New Roman" panose="02020603050405020304" pitchFamily="18" charset="0"/>
              </a:rPr>
              <a:t>del </a:t>
            </a:r>
            <a:r>
              <a:rPr lang="es-MX" dirty="0" smtClean="0">
                <a:latin typeface="Arial" panose="020B0604020202020204" pitchFamily="34" charset="0"/>
                <a:ea typeface="Times New Roman" panose="02020603050405020304" pitchFamily="18" charset="0"/>
              </a:rPr>
              <a:t>suelo </a:t>
            </a:r>
          </a:p>
          <a:p>
            <a:pPr marL="285750" indent="-285750">
              <a:buFont typeface="Wingdings" panose="05000000000000000000" pitchFamily="2" charset="2"/>
              <a:buChar char="v"/>
            </a:pPr>
            <a:r>
              <a:rPr lang="es-MX" dirty="0" smtClean="0">
                <a:latin typeface="Arial" panose="020B0604020202020204" pitchFamily="34" charset="0"/>
                <a:ea typeface="Times New Roman" panose="02020603050405020304" pitchFamily="18" charset="0"/>
              </a:rPr>
              <a:t>Cuencas hidrológicas </a:t>
            </a:r>
          </a:p>
          <a:p>
            <a:pPr marL="285750" indent="-285750">
              <a:buFont typeface="Wingdings" panose="05000000000000000000" pitchFamily="2" charset="2"/>
              <a:buChar char="v"/>
            </a:pPr>
            <a:r>
              <a:rPr lang="es-MX" dirty="0">
                <a:latin typeface="Arial" panose="020B0604020202020204" pitchFamily="34" charset="0"/>
                <a:ea typeface="Times New Roman" panose="02020603050405020304" pitchFamily="18" charset="0"/>
              </a:rPr>
              <a:t>U</a:t>
            </a:r>
            <a:r>
              <a:rPr lang="es-MX" dirty="0" smtClean="0">
                <a:latin typeface="Arial" panose="020B0604020202020204" pitchFamily="34" charset="0"/>
                <a:ea typeface="Times New Roman" panose="02020603050405020304" pitchFamily="18" charset="0"/>
              </a:rPr>
              <a:t>bicación general</a:t>
            </a:r>
          </a:p>
          <a:p>
            <a:pPr marL="285750" indent="-285750">
              <a:buFont typeface="Wingdings" panose="05000000000000000000" pitchFamily="2" charset="2"/>
              <a:buChar char="v"/>
            </a:pPr>
            <a:r>
              <a:rPr lang="es-MX" dirty="0">
                <a:latin typeface="Arial" panose="020B0604020202020204" pitchFamily="34" charset="0"/>
                <a:ea typeface="Times New Roman" panose="02020603050405020304" pitchFamily="18" charset="0"/>
              </a:rPr>
              <a:t>P</a:t>
            </a:r>
            <a:r>
              <a:rPr lang="es-MX" dirty="0" smtClean="0">
                <a:latin typeface="Arial" panose="020B0604020202020204" pitchFamily="34" charset="0"/>
                <a:ea typeface="Times New Roman" panose="02020603050405020304" pitchFamily="18" charset="0"/>
              </a:rPr>
              <a:t>rovincias fisiográficas</a:t>
            </a:r>
          </a:p>
          <a:p>
            <a:pPr marL="285750" indent="-285750">
              <a:buFont typeface="Wingdings" panose="05000000000000000000" pitchFamily="2" charset="2"/>
              <a:buChar char="v"/>
            </a:pPr>
            <a:r>
              <a:rPr lang="es-MX" dirty="0" smtClean="0">
                <a:latin typeface="Arial" panose="020B0604020202020204" pitchFamily="34" charset="0"/>
                <a:ea typeface="Times New Roman" panose="02020603050405020304" pitchFamily="18" charset="0"/>
              </a:rPr>
              <a:t>Regiones terrestres prioritarias</a:t>
            </a:r>
          </a:p>
          <a:p>
            <a:pPr marL="285750" indent="-285750">
              <a:buFont typeface="Wingdings" panose="05000000000000000000" pitchFamily="2" charset="2"/>
              <a:buChar char="v"/>
            </a:pPr>
            <a:r>
              <a:rPr lang="es-MX" dirty="0" err="1" smtClean="0">
                <a:latin typeface="Arial" panose="020B0604020202020204" pitchFamily="34" charset="0"/>
                <a:ea typeface="Times New Roman" panose="02020603050405020304" pitchFamily="18" charset="0"/>
              </a:rPr>
              <a:t>Subcuencas</a:t>
            </a:r>
            <a:r>
              <a:rPr lang="es-MX" dirty="0" smtClean="0">
                <a:latin typeface="Arial" panose="020B0604020202020204" pitchFamily="34" charset="0"/>
                <a:ea typeface="Times New Roman" panose="02020603050405020304" pitchFamily="18" charset="0"/>
              </a:rPr>
              <a:t> hidrológicas</a:t>
            </a:r>
          </a:p>
          <a:p>
            <a:pPr marL="285750" indent="-285750">
              <a:buFont typeface="Wingdings" panose="05000000000000000000" pitchFamily="2" charset="2"/>
              <a:buChar char="v"/>
            </a:pPr>
            <a:r>
              <a:rPr lang="es-MX" dirty="0" smtClean="0">
                <a:latin typeface="Arial" panose="020B0604020202020204" pitchFamily="34" charset="0"/>
                <a:ea typeface="Times New Roman" panose="02020603050405020304" pitchFamily="18" charset="0"/>
              </a:rPr>
              <a:t>Topográficos, Etc.</a:t>
            </a:r>
            <a:endParaRPr lang="es-MX"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828133" y="1340768"/>
            <a:ext cx="2992339" cy="2224471"/>
          </a:xfrm>
          <a:prstGeom prst="rect">
            <a:avLst/>
          </a:prstGeom>
        </p:spPr>
      </p:pic>
      <p:sp>
        <p:nvSpPr>
          <p:cNvPr id="6" name="5-Point Star 5"/>
          <p:cNvSpPr/>
          <p:nvPr/>
        </p:nvSpPr>
        <p:spPr>
          <a:xfrm>
            <a:off x="-21629" y="188640"/>
            <a:ext cx="685800" cy="685800"/>
          </a:xfrm>
          <a:prstGeom prst="star5">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p:cNvSpPr txBox="1"/>
          <p:nvPr/>
        </p:nvSpPr>
        <p:spPr>
          <a:xfrm>
            <a:off x="827584" y="335922"/>
            <a:ext cx="7992888" cy="1200329"/>
          </a:xfrm>
          <a:prstGeom prst="rect">
            <a:avLst/>
          </a:prstGeom>
          <a:noFill/>
        </p:spPr>
        <p:txBody>
          <a:bodyPr wrap="square" rtlCol="0">
            <a:spAutoFit/>
          </a:bodyPr>
          <a:lstStyle/>
          <a:p>
            <a:pPr lvl="0"/>
            <a:r>
              <a:rPr lang="es-MX" dirty="0" smtClean="0"/>
              <a:t>Análisis de Normas y Asistencia a el </a:t>
            </a:r>
            <a:r>
              <a:rPr lang="es-MX" b="1" dirty="0"/>
              <a:t>CURSO – TALLER</a:t>
            </a:r>
            <a:r>
              <a:rPr lang="es-MX" dirty="0"/>
              <a:t> </a:t>
            </a:r>
            <a:r>
              <a:rPr lang="es-MX" b="1" dirty="0"/>
              <a:t>GESTIÓN INTEGRAL DE RESIDUOS DE MANEJO ESPECIAL </a:t>
            </a:r>
            <a:r>
              <a:rPr lang="es-MX" dirty="0"/>
              <a:t>impartido por personal capacitado de la Secretaria de Medio Ambiente de Coahuila (SEMAC</a:t>
            </a:r>
            <a:r>
              <a:rPr lang="es-MX" dirty="0" smtClean="0"/>
              <a:t>).</a:t>
            </a:r>
            <a:endParaRPr lang="es-MX" dirty="0"/>
          </a:p>
          <a:p>
            <a:r>
              <a:rPr lang="es-MX" dirty="0" smtClean="0"/>
              <a:t> </a:t>
            </a:r>
            <a:endParaRPr lang="es-MX" dirty="0"/>
          </a:p>
        </p:txBody>
      </p:sp>
      <p:sp>
        <p:nvSpPr>
          <p:cNvPr id="7" name="CuadroTexto 6"/>
          <p:cNvSpPr txBox="1"/>
          <p:nvPr/>
        </p:nvSpPr>
        <p:spPr>
          <a:xfrm>
            <a:off x="3703897" y="4017824"/>
            <a:ext cx="4248472" cy="400110"/>
          </a:xfrm>
          <a:prstGeom prst="rect">
            <a:avLst/>
          </a:prstGeom>
          <a:noFill/>
        </p:spPr>
        <p:txBody>
          <a:bodyPr wrap="square" rtlCol="0">
            <a:spAutoFit/>
          </a:bodyPr>
          <a:lstStyle/>
          <a:p>
            <a:r>
              <a:rPr lang="es-MX" sz="2000" b="1" dirty="0" smtClean="0"/>
              <a:t>CONCLUSIÓN</a:t>
            </a:r>
            <a:endParaRPr lang="es-MX" sz="2000" b="1" dirty="0"/>
          </a:p>
        </p:txBody>
      </p:sp>
      <p:sp>
        <p:nvSpPr>
          <p:cNvPr id="2" name="Rectángulo 1"/>
          <p:cNvSpPr/>
          <p:nvPr/>
        </p:nvSpPr>
        <p:spPr>
          <a:xfrm>
            <a:off x="321271" y="1622558"/>
            <a:ext cx="5506862" cy="1846659"/>
          </a:xfrm>
          <a:prstGeom prst="rect">
            <a:avLst/>
          </a:prstGeom>
        </p:spPr>
        <p:txBody>
          <a:bodyPr wrap="square">
            <a:spAutoFit/>
          </a:bodyPr>
          <a:lstStyle/>
          <a:p>
            <a:pPr marL="285750" indent="-285750">
              <a:buFont typeface="Wingdings" panose="05000000000000000000" pitchFamily="2" charset="2"/>
              <a:buChar char="Ø"/>
            </a:pPr>
            <a:r>
              <a:rPr lang="es-MX" sz="1200" dirty="0" smtClean="0">
                <a:latin typeface="Arial" panose="020B0604020202020204" pitchFamily="34" charset="0"/>
                <a:cs typeface="Arial" panose="020B0604020202020204" pitchFamily="34" charset="0"/>
              </a:rPr>
              <a:t>REGLAMENTO DE LA LEY PARA LA PREVENCIÓN Y GESTIÓN INTEGRAL DE RESIDUOS</a:t>
            </a:r>
          </a:p>
          <a:p>
            <a:pPr marL="285750" indent="-285750">
              <a:buFont typeface="Wingdings" panose="05000000000000000000" pitchFamily="2" charset="2"/>
              <a:buChar char="Ø"/>
            </a:pPr>
            <a:endParaRPr lang="es-MX" sz="12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MX" sz="1200" dirty="0" smtClean="0">
                <a:solidFill>
                  <a:srgbClr val="000000"/>
                </a:solidFill>
                <a:latin typeface="Arial" panose="020B0604020202020204" pitchFamily="34" charset="0"/>
                <a:cs typeface="Arial" panose="020B0604020202020204" pitchFamily="34" charset="0"/>
              </a:rPr>
              <a:t>LEY DE LA AGENCIA NACIONAL DE SEGURIDAD INDUSTRIAL Y DE PROTECCIÓN AL MEDIO AMBIENTE DEL SECTOR HIDROCARBUROS</a:t>
            </a:r>
          </a:p>
          <a:p>
            <a:pPr marL="285750" indent="-285750">
              <a:buFont typeface="Wingdings" panose="05000000000000000000" pitchFamily="2" charset="2"/>
              <a:buChar char="Ø"/>
            </a:pPr>
            <a:endParaRPr lang="es-MX" sz="1200" dirty="0" smtClean="0">
              <a:solidFill>
                <a:srgbClr val="0000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MX" sz="1200" dirty="0" smtClean="0">
                <a:solidFill>
                  <a:srgbClr val="000000"/>
                </a:solidFill>
                <a:latin typeface="Arial" panose="020B0604020202020204" pitchFamily="34" charset="0"/>
                <a:cs typeface="Arial" panose="020B0604020202020204" pitchFamily="34" charset="0"/>
              </a:rPr>
              <a:t>NORMA OFICIAL PARA REGULAR ESTACIONES DE SERVICIO DE GASOLINA Y DIESEL</a:t>
            </a:r>
            <a:endParaRPr lang="es-MX" sz="1200" dirty="0">
              <a:latin typeface="Arial" panose="020B0604020202020204" pitchFamily="34" charset="0"/>
              <a:cs typeface="Arial" panose="020B0604020202020204" pitchFamily="34" charset="0"/>
            </a:endParaRPr>
          </a:p>
          <a:p>
            <a:endParaRPr lang="es-MX" dirty="0"/>
          </a:p>
        </p:txBody>
      </p:sp>
      <p:sp>
        <p:nvSpPr>
          <p:cNvPr id="4" name="CuadroTexto 3"/>
          <p:cNvSpPr txBox="1"/>
          <p:nvPr/>
        </p:nvSpPr>
        <p:spPr>
          <a:xfrm>
            <a:off x="2486373" y="4569473"/>
            <a:ext cx="6120681" cy="1908215"/>
          </a:xfrm>
          <a:prstGeom prst="rect">
            <a:avLst/>
          </a:prstGeom>
          <a:noFill/>
        </p:spPr>
        <p:txBody>
          <a:bodyPr wrap="square" rtlCol="0">
            <a:spAutoFit/>
          </a:bodyPr>
          <a:lstStyle/>
          <a:p>
            <a:pPr algn="just"/>
            <a:r>
              <a:rPr lang="es-MX" sz="1600" dirty="0" smtClean="0">
                <a:latin typeface="Arial" panose="020B0604020202020204" pitchFamily="34" charset="0"/>
                <a:cs typeface="Arial" panose="020B0604020202020204" pitchFamily="34" charset="0"/>
              </a:rPr>
              <a:t>Para que las empresa se interesen por cumplir con los lineamientos ante la SEMA es necesario plantearles el balance de  las pérdidas económicas que tendrán por las  multas emitidas por la PROFEPA.  </a:t>
            </a:r>
          </a:p>
          <a:p>
            <a:pPr algn="just"/>
            <a:r>
              <a:rPr lang="es-MX" dirty="0" smtClean="0"/>
              <a:t>De igual manera es una forma de obligar </a:t>
            </a:r>
            <a:r>
              <a:rPr lang="es-MX" dirty="0"/>
              <a:t>a las empresas a actuar con más precaución </a:t>
            </a:r>
            <a:r>
              <a:rPr lang="es-MX" dirty="0" smtClean="0"/>
              <a:t>sobre la </a:t>
            </a:r>
            <a:r>
              <a:rPr lang="es-MX" dirty="0"/>
              <a:t>biodiversidad que existe en el lugar </a:t>
            </a:r>
            <a:r>
              <a:rPr lang="es-MX" dirty="0" smtClean="0"/>
              <a:t>donde desarrollaran las diversas actividades.</a:t>
            </a:r>
            <a:endParaRPr lang="es-MX" dirty="0"/>
          </a:p>
        </p:txBody>
      </p:sp>
      <p:pic>
        <p:nvPicPr>
          <p:cNvPr id="5" name="Imagen 4"/>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482487" y="4416842"/>
            <a:ext cx="1984530" cy="1373278"/>
          </a:xfrm>
          <a:prstGeom prst="rect">
            <a:avLst/>
          </a:prstGeom>
        </p:spPr>
      </p:pic>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95736" y="476672"/>
            <a:ext cx="1859656" cy="1889895"/>
          </a:xfrm>
          <a:prstGeom prst="rect">
            <a:avLst/>
          </a:prstGeom>
        </p:spPr>
      </p:pic>
      <p:sp>
        <p:nvSpPr>
          <p:cNvPr id="4" name="Rectángulo 3"/>
          <p:cNvSpPr/>
          <p:nvPr/>
        </p:nvSpPr>
        <p:spPr>
          <a:xfrm>
            <a:off x="4788024" y="1196752"/>
            <a:ext cx="4026892" cy="5801588"/>
          </a:xfrm>
          <a:prstGeom prst="rect">
            <a:avLst/>
          </a:prstGeom>
        </p:spPr>
        <p:txBody>
          <a:bodyPr wrap="square">
            <a:spAutoFit/>
          </a:bodyPr>
          <a:lstStyle/>
          <a:p>
            <a:pPr algn="ctr">
              <a:spcAft>
                <a:spcPts val="0"/>
              </a:spcAft>
            </a:pPr>
            <a:r>
              <a:rPr lang="es-MX" sz="1400" b="1" dirty="0" smtClean="0">
                <a:latin typeface="Arial" panose="020B0604020202020204" pitchFamily="34" charset="0"/>
                <a:ea typeface="Times New Roman" panose="02020603050405020304" pitchFamily="18" charset="0"/>
              </a:rPr>
              <a:t>OBJETIVO</a:t>
            </a:r>
          </a:p>
          <a:p>
            <a:pPr>
              <a:spcAft>
                <a:spcPts val="0"/>
              </a:spcAft>
            </a:pPr>
            <a:endParaRPr lang="es-MX" sz="1400" b="1" dirty="0">
              <a:latin typeface="Arial" panose="020B0604020202020204" pitchFamily="34" charset="0"/>
              <a:ea typeface="Times New Roman" panose="02020603050405020304" pitchFamily="18" charset="0"/>
            </a:endParaRPr>
          </a:p>
          <a:p>
            <a:pPr>
              <a:spcAft>
                <a:spcPts val="0"/>
              </a:spcAft>
            </a:pPr>
            <a:r>
              <a:rPr lang="es-MX" sz="1400" b="1" dirty="0" smtClean="0">
                <a:latin typeface="Arial" panose="020B0604020202020204" pitchFamily="34" charset="0"/>
                <a:ea typeface="Times New Roman" panose="02020603050405020304" pitchFamily="18" charset="0"/>
                <a:cs typeface="Arial" panose="020B0604020202020204" pitchFamily="34" charset="0"/>
              </a:rPr>
              <a:t>Asesoría </a:t>
            </a:r>
            <a:r>
              <a:rPr lang="es-MX" sz="1400" b="1" dirty="0">
                <a:latin typeface="Arial" panose="020B0604020202020204" pitchFamily="34" charset="0"/>
                <a:ea typeface="Times New Roman" panose="02020603050405020304" pitchFamily="18" charset="0"/>
                <a:cs typeface="Arial" panose="020B0604020202020204" pitchFamily="34" charset="0"/>
              </a:rPr>
              <a:t>Integral </a:t>
            </a:r>
            <a:r>
              <a:rPr lang="es-MX" sz="1400" b="1" dirty="0" smtClean="0">
                <a:latin typeface="Arial" panose="020B0604020202020204" pitchFamily="34" charset="0"/>
                <a:ea typeface="Times New Roman" panose="02020603050405020304" pitchFamily="18" charset="0"/>
                <a:cs typeface="Arial" panose="020B0604020202020204" pitchFamily="34" charset="0"/>
              </a:rPr>
              <a:t>Ambiental</a:t>
            </a:r>
            <a:endParaRPr lang="es-MX" sz="1400" b="1"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s-MX" sz="1400" b="1" dirty="0">
                <a:latin typeface="Arial" panose="020B0604020202020204" pitchFamily="34" charset="0"/>
                <a:ea typeface="Times New Roman" panose="02020603050405020304" pitchFamily="18" charset="0"/>
                <a:cs typeface="Arial" panose="020B0604020202020204" pitchFamily="34" charset="0"/>
              </a:rPr>
              <a:t> </a:t>
            </a:r>
          </a:p>
          <a:p>
            <a:pPr marL="342900" lvl="0" indent="-342900" algn="just">
              <a:lnSpc>
                <a:spcPct val="150000"/>
              </a:lnSpc>
              <a:spcAft>
                <a:spcPts val="0"/>
              </a:spcAft>
              <a:buFont typeface="Symbol" panose="05050102010706020507" pitchFamily="18" charset="2"/>
              <a:buChar char=""/>
            </a:pPr>
            <a:r>
              <a:rPr lang="es-MX" sz="1400" dirty="0">
                <a:latin typeface="Arial" panose="020B0604020202020204" pitchFamily="34" charset="0"/>
                <a:ea typeface="Times New Roman" panose="02020603050405020304" pitchFamily="18" charset="0"/>
                <a:cs typeface="Arial" panose="020B0604020202020204" pitchFamily="34" charset="0"/>
              </a:rPr>
              <a:t>Realizar los diferentes tipos de estudios ambientales </a:t>
            </a:r>
            <a:r>
              <a:rPr lang="es-MX" sz="1400" dirty="0" smtClean="0">
                <a:latin typeface="Arial" panose="020B0604020202020204" pitchFamily="34" charset="0"/>
                <a:ea typeface="Times New Roman" panose="02020603050405020304" pitchFamily="18" charset="0"/>
                <a:cs typeface="Arial" panose="020B0604020202020204" pitchFamily="34" charset="0"/>
              </a:rPr>
              <a:t>de </a:t>
            </a:r>
            <a:r>
              <a:rPr lang="es-MX" sz="1400" dirty="0">
                <a:latin typeface="Arial" panose="020B0604020202020204" pitchFamily="34" charset="0"/>
                <a:ea typeface="Times New Roman" panose="02020603050405020304" pitchFamily="18" charset="0"/>
                <a:cs typeface="Arial" panose="020B0604020202020204" pitchFamily="34" charset="0"/>
              </a:rPr>
              <a:t>acuerdo al requerimiento de la empresa y razón social de proyecto. </a:t>
            </a:r>
          </a:p>
          <a:p>
            <a:pPr marL="342900" lvl="0" indent="-342900" algn="just">
              <a:lnSpc>
                <a:spcPct val="150000"/>
              </a:lnSpc>
              <a:spcAft>
                <a:spcPts val="0"/>
              </a:spcAft>
              <a:buFont typeface="Symbol" panose="05050102010706020507" pitchFamily="18" charset="2"/>
              <a:buChar char=""/>
            </a:pPr>
            <a:r>
              <a:rPr lang="es-MX" sz="1400" dirty="0">
                <a:latin typeface="Arial" panose="020B0604020202020204" pitchFamily="34" charset="0"/>
                <a:ea typeface="Times New Roman" panose="02020603050405020304" pitchFamily="18" charset="0"/>
                <a:cs typeface="Arial" panose="020B0604020202020204" pitchFamily="34" charset="0"/>
              </a:rPr>
              <a:t>Dar seguimiento a lo largo del proyecto </a:t>
            </a:r>
            <a:r>
              <a:rPr lang="es-MX" sz="1400" dirty="0" smtClean="0">
                <a:latin typeface="Arial" panose="020B0604020202020204" pitchFamily="34" charset="0"/>
                <a:ea typeface="Times New Roman" panose="02020603050405020304" pitchFamily="18" charset="0"/>
                <a:cs typeface="Arial" panose="020B0604020202020204" pitchFamily="34" charset="0"/>
              </a:rPr>
              <a:t>para </a:t>
            </a:r>
            <a:r>
              <a:rPr lang="es-MX" sz="1400" dirty="0">
                <a:latin typeface="Arial" panose="020B0604020202020204" pitchFamily="34" charset="0"/>
                <a:ea typeface="Times New Roman" panose="02020603050405020304" pitchFamily="18" charset="0"/>
                <a:cs typeface="Arial" panose="020B0604020202020204" pitchFamily="34" charset="0"/>
              </a:rPr>
              <a:t>evitar el mayor daño </a:t>
            </a:r>
            <a:r>
              <a:rPr lang="es-MX" sz="1400" dirty="0" smtClean="0">
                <a:latin typeface="Arial" panose="020B0604020202020204" pitchFamily="34" charset="0"/>
                <a:ea typeface="Times New Roman" panose="02020603050405020304" pitchFamily="18" charset="0"/>
                <a:cs typeface="Arial" panose="020B0604020202020204" pitchFamily="34" charset="0"/>
              </a:rPr>
              <a:t>ambiental, así como presentar las </a:t>
            </a:r>
            <a:r>
              <a:rPr lang="es-MX" sz="1400" dirty="0">
                <a:latin typeface="Arial" panose="020B0604020202020204" pitchFamily="34" charset="0"/>
                <a:ea typeface="Times New Roman" panose="02020603050405020304" pitchFamily="18" charset="0"/>
                <a:cs typeface="Arial" panose="020B0604020202020204" pitchFamily="34" charset="0"/>
              </a:rPr>
              <a:t>condicionantes </a:t>
            </a:r>
            <a:r>
              <a:rPr lang="es-MX" sz="1400" dirty="0" smtClean="0">
                <a:latin typeface="Arial" panose="020B0604020202020204" pitchFamily="34" charset="0"/>
                <a:ea typeface="Times New Roman" panose="02020603050405020304" pitchFamily="18" charset="0"/>
                <a:cs typeface="Arial" panose="020B0604020202020204" pitchFamily="34" charset="0"/>
              </a:rPr>
              <a:t>solicitadas </a:t>
            </a:r>
            <a:r>
              <a:rPr lang="es-MX" sz="1400" dirty="0">
                <a:latin typeface="Arial" panose="020B0604020202020204" pitchFamily="34" charset="0"/>
                <a:ea typeface="Times New Roman" panose="02020603050405020304" pitchFamily="18" charset="0"/>
                <a:cs typeface="Arial" panose="020B0604020202020204" pitchFamily="34" charset="0"/>
              </a:rPr>
              <a:t>por la </a:t>
            </a:r>
            <a:r>
              <a:rPr lang="es-MX" sz="1400" dirty="0" smtClean="0">
                <a:latin typeface="Arial" panose="020B0604020202020204" pitchFamily="34" charset="0"/>
                <a:ea typeface="Times New Roman" panose="02020603050405020304" pitchFamily="18" charset="0"/>
                <a:cs typeface="Arial" panose="020B0604020202020204" pitchFamily="34" charset="0"/>
              </a:rPr>
              <a:t>SEMAC.</a:t>
            </a:r>
          </a:p>
          <a:p>
            <a:pPr lvl="0" algn="just">
              <a:lnSpc>
                <a:spcPct val="150000"/>
              </a:lnSpc>
              <a:spcAft>
                <a:spcPts val="0"/>
              </a:spcAft>
            </a:pPr>
            <a:endParaRPr lang="es-MX" sz="1400" dirty="0">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spcAft>
                <a:spcPts val="0"/>
              </a:spcAft>
            </a:pPr>
            <a:r>
              <a:rPr lang="es-MX" sz="1400" b="1" dirty="0" smtClean="0">
                <a:latin typeface="Arial" panose="020B0604020202020204" pitchFamily="34" charset="0"/>
                <a:ea typeface="Times New Roman" panose="02020603050405020304" pitchFamily="18" charset="0"/>
                <a:cs typeface="Arial" panose="020B0604020202020204" pitchFamily="34" charset="0"/>
              </a:rPr>
              <a:t>Vivero </a:t>
            </a:r>
            <a:r>
              <a:rPr lang="es-MX" sz="1400" b="1" dirty="0">
                <a:latin typeface="Arial" panose="020B0604020202020204" pitchFamily="34" charset="0"/>
                <a:ea typeface="Times New Roman" panose="02020603050405020304" pitchFamily="18" charset="0"/>
                <a:cs typeface="Arial" panose="020B0604020202020204" pitchFamily="34" charset="0"/>
              </a:rPr>
              <a:t>los </a:t>
            </a:r>
            <a:r>
              <a:rPr lang="es-MX" sz="1400" b="1" dirty="0" smtClean="0">
                <a:latin typeface="Arial" panose="020B0604020202020204" pitchFamily="34" charset="0"/>
                <a:ea typeface="Times New Roman" panose="02020603050405020304" pitchFamily="18" charset="0"/>
                <a:cs typeface="Arial" panose="020B0604020202020204" pitchFamily="34" charset="0"/>
              </a:rPr>
              <a:t>Tuxtla</a:t>
            </a:r>
            <a:endParaRPr lang="es-MX" sz="1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s-MX" sz="1400" dirty="0" smtClean="0">
                <a:latin typeface="Arial" panose="020B0604020202020204" pitchFamily="34" charset="0"/>
                <a:ea typeface="Times New Roman" panose="02020603050405020304" pitchFamily="18" charset="0"/>
                <a:cs typeface="Arial" panose="020B0604020202020204" pitchFamily="34" charset="0"/>
              </a:rPr>
              <a:t>Estudio </a:t>
            </a:r>
            <a:r>
              <a:rPr lang="es-MX" sz="1400" dirty="0">
                <a:latin typeface="Arial" panose="020B0604020202020204" pitchFamily="34" charset="0"/>
                <a:ea typeface="Times New Roman" panose="02020603050405020304" pitchFamily="18" charset="0"/>
                <a:cs typeface="Arial" panose="020B0604020202020204" pitchFamily="34" charset="0"/>
              </a:rPr>
              <a:t>del manejo de </a:t>
            </a:r>
            <a:r>
              <a:rPr lang="es-MX" sz="1400" dirty="0" smtClean="0">
                <a:latin typeface="Arial" panose="020B0604020202020204" pitchFamily="34" charset="0"/>
                <a:ea typeface="Times New Roman" panose="02020603050405020304" pitchFamily="18" charset="0"/>
                <a:cs typeface="Arial" panose="020B0604020202020204" pitchFamily="34" charset="0"/>
              </a:rPr>
              <a:t>semillas, sustratos</a:t>
            </a:r>
            <a:r>
              <a:rPr lang="es-MX" sz="1400" dirty="0">
                <a:latin typeface="Arial" panose="020B0604020202020204" pitchFamily="34" charset="0"/>
                <a:ea typeface="Times New Roman" panose="02020603050405020304" pitchFamily="18" charset="0"/>
                <a:cs typeface="Arial" panose="020B0604020202020204" pitchFamily="34" charset="0"/>
              </a:rPr>
              <a:t>, fertilización, riego y manejo de la </a:t>
            </a:r>
            <a:r>
              <a:rPr lang="es-MX" sz="1400" dirty="0" smtClean="0">
                <a:latin typeface="Arial" panose="020B0604020202020204" pitchFamily="34" charset="0"/>
                <a:ea typeface="Times New Roman" panose="02020603050405020304" pitchFamily="18" charset="0"/>
                <a:cs typeface="Arial" panose="020B0604020202020204" pitchFamily="34" charset="0"/>
              </a:rPr>
              <a:t>planta.</a:t>
            </a:r>
          </a:p>
          <a:p>
            <a:pPr marL="342900" lvl="0" indent="-342900" algn="just">
              <a:lnSpc>
                <a:spcPct val="150000"/>
              </a:lnSpc>
              <a:spcAft>
                <a:spcPts val="0"/>
              </a:spcAft>
              <a:buFont typeface="Symbol" panose="05050102010706020507" pitchFamily="18" charset="2"/>
              <a:buChar char=""/>
            </a:pPr>
            <a:r>
              <a:rPr lang="es-MX" sz="1400" dirty="0" smtClean="0">
                <a:latin typeface="Arial" panose="020B0604020202020204" pitchFamily="34" charset="0"/>
                <a:ea typeface="Times New Roman" panose="02020603050405020304" pitchFamily="18" charset="0"/>
                <a:cs typeface="Arial" panose="020B0604020202020204" pitchFamily="34" charset="0"/>
              </a:rPr>
              <a:t>Producción </a:t>
            </a:r>
            <a:r>
              <a:rPr lang="es-MX" sz="1400" dirty="0">
                <a:latin typeface="Arial" panose="020B0604020202020204" pitchFamily="34" charset="0"/>
                <a:ea typeface="Times New Roman" panose="02020603050405020304" pitchFamily="18" charset="0"/>
                <a:cs typeface="Arial" panose="020B0604020202020204" pitchFamily="34" charset="0"/>
              </a:rPr>
              <a:t>de planta forestal </a:t>
            </a:r>
            <a:r>
              <a:rPr lang="es-MX" sz="1400" dirty="0" smtClean="0">
                <a:latin typeface="Arial" panose="020B0604020202020204" pitchFamily="34" charset="0"/>
                <a:ea typeface="Times New Roman" panose="02020603050405020304" pitchFamily="18" charset="0"/>
                <a:cs typeface="Arial" panose="020B0604020202020204" pitchFamily="34" charset="0"/>
              </a:rPr>
              <a:t>para cubrir </a:t>
            </a:r>
            <a:r>
              <a:rPr lang="es-MX" sz="1400" dirty="0">
                <a:latin typeface="Arial" panose="020B0604020202020204" pitchFamily="34" charset="0"/>
                <a:ea typeface="Times New Roman" panose="02020603050405020304" pitchFamily="18" charset="0"/>
                <a:cs typeface="Arial" panose="020B0604020202020204" pitchFamily="34" charset="0"/>
              </a:rPr>
              <a:t>con las condicionantes </a:t>
            </a:r>
            <a:r>
              <a:rPr lang="es-MX" sz="1400" dirty="0" smtClean="0">
                <a:latin typeface="Arial" panose="020B0604020202020204" pitchFamily="34" charset="0"/>
                <a:ea typeface="Times New Roman" panose="02020603050405020304" pitchFamily="18" charset="0"/>
                <a:cs typeface="Arial" panose="020B0604020202020204" pitchFamily="34" charset="0"/>
              </a:rPr>
              <a:t>establecidas por la SEMAC.</a:t>
            </a:r>
            <a:endParaRPr lang="es-MX" sz="1400" dirty="0">
              <a:latin typeface="Arial" panose="020B0604020202020204" pitchFamily="34" charset="0"/>
              <a:ea typeface="Times New Roman" panose="02020603050405020304" pitchFamily="18" charset="0"/>
              <a:cs typeface="Arial" panose="020B0604020202020204" pitchFamily="34" charset="0"/>
            </a:endParaRPr>
          </a:p>
          <a:p>
            <a:pPr marL="457200">
              <a:lnSpc>
                <a:spcPct val="150000"/>
              </a:lnSpc>
              <a:spcAft>
                <a:spcPts val="0"/>
              </a:spcAft>
            </a:pPr>
            <a:r>
              <a:rPr lang="es-MX" sz="1400" dirty="0">
                <a:latin typeface="Arial" panose="020B0604020202020204" pitchFamily="34" charset="0"/>
                <a:ea typeface="Times New Roman" panose="02020603050405020304" pitchFamily="18" charset="0"/>
                <a:cs typeface="Arial" panose="020B0604020202020204" pitchFamily="34" charset="0"/>
              </a:rPr>
              <a:t> </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88024" y="260648"/>
            <a:ext cx="3395489" cy="728104"/>
          </a:xfrm>
          <a:prstGeom prst="rect">
            <a:avLst/>
          </a:prstGeom>
        </p:spPr>
      </p:pic>
      <p:pic>
        <p:nvPicPr>
          <p:cNvPr id="6" name="Imagen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3528" y="264930"/>
            <a:ext cx="2198210" cy="1377317"/>
          </a:xfrm>
          <a:prstGeom prst="rect">
            <a:avLst/>
          </a:prstGeom>
        </p:spPr>
      </p:pic>
      <p:sp>
        <p:nvSpPr>
          <p:cNvPr id="7" name="Rectángulo 6"/>
          <p:cNvSpPr/>
          <p:nvPr/>
        </p:nvSpPr>
        <p:spPr>
          <a:xfrm>
            <a:off x="341029" y="2708920"/>
            <a:ext cx="3892337" cy="3970318"/>
          </a:xfrm>
          <a:prstGeom prst="rect">
            <a:avLst/>
          </a:prstGeom>
        </p:spPr>
        <p:txBody>
          <a:bodyPr wrap="square">
            <a:spAutoFit/>
          </a:bodyPr>
          <a:lstStyle/>
          <a:p>
            <a:pPr algn="just">
              <a:lnSpc>
                <a:spcPct val="150000"/>
              </a:lnSpc>
              <a:spcAft>
                <a:spcPts val="0"/>
              </a:spcAft>
            </a:pPr>
            <a:r>
              <a:rPr lang="es-MX" sz="1400" dirty="0">
                <a:latin typeface="Arial" panose="020B0604020202020204" pitchFamily="34" charset="0"/>
                <a:ea typeface="Times New Roman" panose="02020603050405020304" pitchFamily="18" charset="0"/>
              </a:rPr>
              <a:t>La evaluación de impacto ambiental o “EIA” es un instrumento preventivo de gestión ambiental, ampliamente conocido en el mundo, presente en la mayor parte de las legislaciones ambientales y que </a:t>
            </a:r>
            <a:r>
              <a:rPr lang="es-MX" sz="1400" dirty="0" smtClean="0">
                <a:latin typeface="Arial" panose="020B0604020202020204" pitchFamily="34" charset="0"/>
                <a:ea typeface="Times New Roman" panose="02020603050405020304" pitchFamily="18" charset="0"/>
              </a:rPr>
              <a:t>en México se aplica desde </a:t>
            </a:r>
            <a:r>
              <a:rPr lang="es-MX" sz="1400" dirty="0">
                <a:latin typeface="Arial" panose="020B0604020202020204" pitchFamily="34" charset="0"/>
                <a:ea typeface="Times New Roman" panose="02020603050405020304" pitchFamily="18" charset="0"/>
              </a:rPr>
              <a:t>el año 1994. La EIA es un procedimiento técnico y participativo, para la identificación y valoración </a:t>
            </a:r>
            <a:r>
              <a:rPr lang="es-MX" sz="1400" dirty="0" smtClean="0">
                <a:latin typeface="Arial" panose="020B0604020202020204" pitchFamily="34" charset="0"/>
                <a:ea typeface="Times New Roman" panose="02020603050405020304" pitchFamily="18" charset="0"/>
              </a:rPr>
              <a:t>en </a:t>
            </a:r>
            <a:r>
              <a:rPr lang="es-MX" sz="1400" dirty="0">
                <a:latin typeface="Arial" panose="020B0604020202020204" pitchFamily="34" charset="0"/>
                <a:ea typeface="Times New Roman" panose="02020603050405020304" pitchFamily="18" charset="0"/>
              </a:rPr>
              <a:t>forma </a:t>
            </a:r>
            <a:r>
              <a:rPr lang="es-MX" sz="1400" dirty="0" smtClean="0">
                <a:latin typeface="Arial" panose="020B0604020202020204" pitchFamily="34" charset="0"/>
                <a:ea typeface="Times New Roman" panose="02020603050405020304" pitchFamily="18" charset="0"/>
              </a:rPr>
              <a:t>anticipada </a:t>
            </a:r>
            <a:r>
              <a:rPr lang="es-MX" sz="1400" dirty="0">
                <a:latin typeface="Arial" panose="020B0604020202020204" pitchFamily="34" charset="0"/>
                <a:ea typeface="Times New Roman" panose="02020603050405020304" pitchFamily="18" charset="0"/>
              </a:rPr>
              <a:t>de las consecuencias ambientales de un proyecto aún no ejecutado, con la finalidad de eliminar, mitigar o compensar sus impactos ambientales </a:t>
            </a:r>
            <a:r>
              <a:rPr lang="es-MX" sz="1400" dirty="0" smtClean="0">
                <a:latin typeface="Arial" panose="020B0604020202020204" pitchFamily="34" charset="0"/>
                <a:ea typeface="Times New Roman" panose="02020603050405020304" pitchFamily="18" charset="0"/>
              </a:rPr>
              <a:t>negativos.</a:t>
            </a:r>
            <a:endParaRPr lang="es-MX"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2981424"/>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31556" y="328842"/>
            <a:ext cx="3484272" cy="2613204"/>
          </a:xfrm>
          <a:prstGeom prst="rect">
            <a:avLst/>
          </a:prstGeom>
        </p:spPr>
      </p:pic>
      <p:pic>
        <p:nvPicPr>
          <p:cNvPr id="10" name="Imagen 9"/>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4354012" y="4560717"/>
            <a:ext cx="2155088" cy="2036635"/>
          </a:xfrm>
          <a:prstGeom prst="rect">
            <a:avLst/>
          </a:prstGeom>
        </p:spPr>
      </p:pic>
      <p:sp>
        <p:nvSpPr>
          <p:cNvPr id="3" name="Título 2"/>
          <p:cNvSpPr>
            <a:spLocks noGrp="1"/>
          </p:cNvSpPr>
          <p:nvPr>
            <p:ph type="title"/>
          </p:nvPr>
        </p:nvSpPr>
        <p:spPr>
          <a:xfrm>
            <a:off x="1392956" y="-147277"/>
            <a:ext cx="8077200" cy="1143000"/>
          </a:xfrm>
        </p:spPr>
        <p:txBody>
          <a:bodyPr>
            <a:normAutofit/>
          </a:bodyPr>
          <a:lstStyle/>
          <a:p>
            <a:r>
              <a:rPr lang="es-MX" sz="2800" b="1" dirty="0" smtClean="0"/>
              <a:t>Actividades Realizadas</a:t>
            </a:r>
            <a:endParaRPr lang="es-MX" sz="2800" b="1" dirty="0"/>
          </a:p>
        </p:txBody>
      </p:sp>
      <p:pic>
        <p:nvPicPr>
          <p:cNvPr id="8" name="Imagen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005950" y="2669416"/>
            <a:ext cx="2914418" cy="2124938"/>
          </a:xfrm>
          <a:prstGeom prst="rect">
            <a:avLst/>
          </a:prstGeom>
        </p:spPr>
      </p:pic>
      <p:pic>
        <p:nvPicPr>
          <p:cNvPr id="4" name="Marcador de contenido 3"/>
          <p:cNvPicPr>
            <a:picLocks noGrp="1" noChangeAspect="1"/>
          </p:cNvPicPr>
          <p:nvPr>
            <p:ph idx="1"/>
          </p:nvPr>
        </p:nvPicPr>
        <p:blipFill>
          <a:blip r:embed="rId7" cstate="email">
            <a:extLst>
              <a:ext uri="{28A0092B-C50C-407E-A947-70E740481C1C}">
                <a14:useLocalDpi xmlns:a14="http://schemas.microsoft.com/office/drawing/2010/main" val="0"/>
              </a:ext>
            </a:extLst>
          </a:blip>
          <a:stretch>
            <a:fillRect/>
          </a:stretch>
        </p:blipFill>
        <p:spPr>
          <a:xfrm>
            <a:off x="6309872" y="4560716"/>
            <a:ext cx="2610496" cy="2036635"/>
          </a:xfrm>
        </p:spPr>
      </p:pic>
      <p:pic>
        <p:nvPicPr>
          <p:cNvPr id="12" name="Imagen 1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75035" y="3573016"/>
            <a:ext cx="4142347" cy="3096344"/>
          </a:xfrm>
          <a:prstGeom prst="rect">
            <a:avLst/>
          </a:prstGeom>
        </p:spPr>
      </p:pic>
      <p:pic>
        <p:nvPicPr>
          <p:cNvPr id="13" name="Imagen 12"/>
          <p:cNvPicPr>
            <a:picLocks noChangeAspect="1"/>
          </p:cNvPicPr>
          <p:nvPr/>
        </p:nvPicPr>
        <p:blipFill rotWithShape="1">
          <a:blip r:embed="rId9" cstate="email">
            <a:extLst>
              <a:ext uri="{28A0092B-C50C-407E-A947-70E740481C1C}">
                <a14:useLocalDpi xmlns:a14="http://schemas.microsoft.com/office/drawing/2010/main" val="0"/>
              </a:ext>
            </a:extLst>
          </a:blip>
          <a:srcRect/>
          <a:stretch/>
        </p:blipFill>
        <p:spPr>
          <a:xfrm rot="16200000">
            <a:off x="4059076" y="2699641"/>
            <a:ext cx="2405181" cy="1458717"/>
          </a:xfrm>
          <a:prstGeom prst="rect">
            <a:avLst/>
          </a:prstGeom>
        </p:spPr>
      </p:pic>
      <p:sp>
        <p:nvSpPr>
          <p:cNvPr id="2" name="CuadroTexto 1"/>
          <p:cNvSpPr txBox="1"/>
          <p:nvPr/>
        </p:nvSpPr>
        <p:spPr>
          <a:xfrm>
            <a:off x="270080" y="1607387"/>
            <a:ext cx="4543649" cy="1846659"/>
          </a:xfrm>
          <a:prstGeom prst="rect">
            <a:avLst/>
          </a:prstGeom>
          <a:noFill/>
        </p:spPr>
        <p:txBody>
          <a:bodyPr wrap="square" rtlCol="0">
            <a:spAutoFit/>
          </a:bodyPr>
          <a:lstStyle/>
          <a:p>
            <a:pPr marL="285750" indent="-285750">
              <a:buFont typeface="Wingdings" panose="05000000000000000000" pitchFamily="2" charset="2"/>
              <a:buChar char="ü"/>
            </a:pPr>
            <a:r>
              <a:rPr lang="es-MX" sz="1600" b="1" dirty="0" smtClean="0">
                <a:latin typeface="Arial" panose="020B0604020202020204" pitchFamily="34" charset="0"/>
                <a:cs typeface="Arial" panose="020B0604020202020204" pitchFamily="34" charset="0"/>
              </a:rPr>
              <a:t>Trasplante</a:t>
            </a:r>
          </a:p>
          <a:p>
            <a:pPr marL="285750" indent="-285750">
              <a:buFont typeface="Wingdings" panose="05000000000000000000" pitchFamily="2" charset="2"/>
              <a:buChar char="ü"/>
            </a:pPr>
            <a:r>
              <a:rPr lang="es-MX" sz="1600" b="1" dirty="0">
                <a:latin typeface="Arial" panose="020B0604020202020204" pitchFamily="34" charset="0"/>
                <a:cs typeface="Arial" panose="020B0604020202020204" pitchFamily="34" charset="0"/>
              </a:rPr>
              <a:t>Fertilización </a:t>
            </a:r>
            <a:endParaRPr lang="es-MX" sz="1600" b="1"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b="1" dirty="0" smtClean="0">
                <a:latin typeface="Arial" panose="020B0604020202020204" pitchFamily="34" charset="0"/>
                <a:ea typeface="Times New Roman" panose="02020603050405020304" pitchFamily="18" charset="0"/>
                <a:cs typeface="Arial" panose="020B0604020202020204" pitchFamily="34" charset="0"/>
              </a:rPr>
              <a:t>Recolección </a:t>
            </a:r>
            <a:r>
              <a:rPr lang="es-MX" sz="1600" b="1" dirty="0">
                <a:latin typeface="Arial" panose="020B0604020202020204" pitchFamily="34" charset="0"/>
                <a:ea typeface="Times New Roman" panose="02020603050405020304" pitchFamily="18" charset="0"/>
                <a:cs typeface="Arial" panose="020B0604020202020204" pitchFamily="34" charset="0"/>
              </a:rPr>
              <a:t>de </a:t>
            </a:r>
            <a:r>
              <a:rPr lang="es-MX" sz="1600" b="1" dirty="0" smtClean="0">
                <a:latin typeface="Arial" panose="020B0604020202020204" pitchFamily="34" charset="0"/>
                <a:ea typeface="Times New Roman" panose="02020603050405020304" pitchFamily="18" charset="0"/>
                <a:cs typeface="Arial" panose="020B0604020202020204" pitchFamily="34" charset="0"/>
              </a:rPr>
              <a:t>germoplasma</a:t>
            </a:r>
          </a:p>
          <a:p>
            <a:pPr marL="285750" indent="-285750">
              <a:buFont typeface="Wingdings" panose="05000000000000000000" pitchFamily="2" charset="2"/>
              <a:buChar char="ü"/>
            </a:pPr>
            <a:r>
              <a:rPr lang="es-MX" sz="1600" b="1" dirty="0" smtClean="0">
                <a:latin typeface="Arial" panose="020B0604020202020204" pitchFamily="34" charset="0"/>
                <a:ea typeface="Times New Roman" panose="02020603050405020304" pitchFamily="18" charset="0"/>
                <a:cs typeface="Arial" panose="020B0604020202020204" pitchFamily="34" charset="0"/>
              </a:rPr>
              <a:t> </a:t>
            </a:r>
            <a:r>
              <a:rPr lang="es-MX" sz="1600" b="1" dirty="0">
                <a:latin typeface="Arial" panose="020B0604020202020204" pitchFamily="34" charset="0"/>
                <a:cs typeface="Arial" panose="020B0604020202020204" pitchFamily="34" charset="0"/>
              </a:rPr>
              <a:t>Acondicionamiento de las </a:t>
            </a:r>
            <a:r>
              <a:rPr lang="es-MX" sz="1600" b="1" dirty="0" smtClean="0">
                <a:latin typeface="Arial" panose="020B0604020202020204" pitchFamily="34" charset="0"/>
                <a:cs typeface="Arial" panose="020B0604020202020204" pitchFamily="34" charset="0"/>
              </a:rPr>
              <a:t>charolas</a:t>
            </a:r>
          </a:p>
          <a:p>
            <a:pPr marL="285750" indent="-285750">
              <a:buFont typeface="Wingdings" panose="05000000000000000000" pitchFamily="2" charset="2"/>
              <a:buChar char="ü"/>
            </a:pPr>
            <a:r>
              <a:rPr lang="es-MX" sz="1600" b="1" dirty="0" smtClean="0">
                <a:latin typeface="Arial" panose="020B0604020202020204" pitchFamily="34" charset="0"/>
                <a:cs typeface="Arial" panose="020B0604020202020204" pitchFamily="34" charset="0"/>
              </a:rPr>
              <a:t> Implementación del sustrato a base de </a:t>
            </a:r>
            <a:r>
              <a:rPr lang="es-MX" sz="1600" b="1" dirty="0" err="1" smtClean="0">
                <a:latin typeface="Arial" panose="020B0604020202020204" pitchFamily="34" charset="0"/>
                <a:cs typeface="Arial" panose="020B0604020202020204" pitchFamily="34" charset="0"/>
              </a:rPr>
              <a:t>peat</a:t>
            </a:r>
            <a:r>
              <a:rPr lang="es-MX" sz="1600" b="1" dirty="0" smtClean="0">
                <a:latin typeface="Arial" panose="020B0604020202020204" pitchFamily="34" charset="0"/>
                <a:cs typeface="Arial" panose="020B0604020202020204" pitchFamily="34" charset="0"/>
              </a:rPr>
              <a:t> </a:t>
            </a:r>
            <a:r>
              <a:rPr lang="es-MX" sz="1600" b="1" dirty="0" err="1" smtClean="0">
                <a:latin typeface="Arial" panose="020B0604020202020204" pitchFamily="34" charset="0"/>
                <a:cs typeface="Arial" panose="020B0604020202020204" pitchFamily="34" charset="0"/>
              </a:rPr>
              <a:t>moss</a:t>
            </a:r>
            <a:r>
              <a:rPr lang="es-MX" sz="1600" b="1" dirty="0" smtClean="0">
                <a:latin typeface="Arial" panose="020B0604020202020204" pitchFamily="34" charset="0"/>
                <a:cs typeface="Arial" panose="020B0604020202020204" pitchFamily="34" charset="0"/>
              </a:rPr>
              <a:t> y perlita.</a:t>
            </a:r>
          </a:p>
          <a:p>
            <a:endParaRPr lang="es-MX" dirty="0"/>
          </a:p>
        </p:txBody>
      </p:sp>
      <p:sp>
        <p:nvSpPr>
          <p:cNvPr id="5" name="CuadroTexto 4"/>
          <p:cNvSpPr txBox="1"/>
          <p:nvPr/>
        </p:nvSpPr>
        <p:spPr>
          <a:xfrm>
            <a:off x="539552" y="881665"/>
            <a:ext cx="4444066" cy="584775"/>
          </a:xfrm>
          <a:prstGeom prst="rect">
            <a:avLst/>
          </a:prstGeom>
          <a:noFill/>
        </p:spPr>
        <p:txBody>
          <a:bodyPr wrap="square" rtlCol="0">
            <a:spAutoFit/>
          </a:bodyPr>
          <a:lstStyle/>
          <a:p>
            <a:r>
              <a:rPr lang="es-MX" sz="1600" dirty="0" smtClean="0">
                <a:latin typeface="Arial" panose="020B0604020202020204" pitchFamily="34" charset="0"/>
                <a:cs typeface="Arial" panose="020B0604020202020204" pitchFamily="34" charset="0"/>
              </a:rPr>
              <a:t>Vivero los Tuxtla  producción y venta de especies nativas de la región:</a:t>
            </a:r>
            <a:endParaRPr lang="es-MX" sz="1600" dirty="0">
              <a:latin typeface="Arial" panose="020B0604020202020204" pitchFamily="34" charset="0"/>
              <a:cs typeface="Arial" panose="020B0604020202020204" pitchFamily="34" charset="0"/>
            </a:endParaRPr>
          </a:p>
        </p:txBody>
      </p:sp>
    </p:spTree>
    <p:custDataLst>
      <p:tags r:id="rId1"/>
    </p:custData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7148745" y="960988"/>
            <a:ext cx="1800200" cy="1567916"/>
          </a:xfrm>
          <a:prstGeom prst="rect">
            <a:avLst/>
          </a:prstGeom>
        </p:spPr>
      </p:pic>
      <p:pic>
        <p:nvPicPr>
          <p:cNvPr id="7" name="Imagen 6"/>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732945" y="2420888"/>
            <a:ext cx="2284379" cy="1564080"/>
          </a:xfrm>
          <a:prstGeom prst="rect">
            <a:avLst/>
          </a:prstGeom>
        </p:spPr>
      </p:pic>
      <p:pic>
        <p:nvPicPr>
          <p:cNvPr id="5" name="Imagen 4"/>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5897790" y="4259953"/>
            <a:ext cx="3119535" cy="2449773"/>
          </a:xfrm>
          <a:prstGeom prst="rect">
            <a:avLst/>
          </a:prstGeom>
        </p:spPr>
      </p:pic>
      <p:sp>
        <p:nvSpPr>
          <p:cNvPr id="3" name="Marcador de contenido 2"/>
          <p:cNvSpPr>
            <a:spLocks noGrp="1"/>
          </p:cNvSpPr>
          <p:nvPr>
            <p:ph idx="1"/>
          </p:nvPr>
        </p:nvSpPr>
        <p:spPr>
          <a:xfrm>
            <a:off x="445298" y="864585"/>
            <a:ext cx="6703447" cy="2835239"/>
          </a:xfrm>
        </p:spPr>
        <p:txBody>
          <a:bodyPr>
            <a:normAutofit fontScale="70000" lnSpcReduction="20000"/>
          </a:bodyPr>
          <a:lstStyle/>
          <a:p>
            <a:pPr marL="0" indent="0">
              <a:buNone/>
            </a:pPr>
            <a:r>
              <a:rPr lang="es-MX" sz="2600" dirty="0" smtClean="0">
                <a:latin typeface="Arial" panose="020B0604020202020204" pitchFamily="34" charset="0"/>
                <a:cs typeface="Arial" panose="020B0604020202020204" pitchFamily="34" charset="0"/>
              </a:rPr>
              <a:t>Aplicación </a:t>
            </a:r>
            <a:r>
              <a:rPr lang="es-MX" sz="2600" dirty="0">
                <a:latin typeface="Arial" panose="020B0604020202020204" pitchFamily="34" charset="0"/>
                <a:cs typeface="Arial" panose="020B0604020202020204" pitchFamily="34" charset="0"/>
              </a:rPr>
              <a:t>de </a:t>
            </a:r>
            <a:r>
              <a:rPr lang="es-MX" sz="2600" dirty="0" err="1" smtClean="0">
                <a:latin typeface="Arial" panose="020B0604020202020204" pitchFamily="34" charset="0"/>
                <a:cs typeface="Arial" panose="020B0604020202020204" pitchFamily="34" charset="0"/>
              </a:rPr>
              <a:t>pretratamiento</a:t>
            </a:r>
            <a:r>
              <a:rPr lang="es-MX" sz="2600" dirty="0" smtClean="0">
                <a:latin typeface="Arial" panose="020B0604020202020204" pitchFamily="34" charset="0"/>
                <a:cs typeface="Arial" panose="020B0604020202020204" pitchFamily="34" charset="0"/>
              </a:rPr>
              <a:t> en semillas de especies forestales:</a:t>
            </a:r>
          </a:p>
          <a:p>
            <a:pPr marL="0" indent="0">
              <a:buNone/>
            </a:pPr>
            <a:r>
              <a:rPr lang="es-MX" sz="2600" dirty="0" smtClean="0">
                <a:latin typeface="Arial" panose="020B0604020202020204" pitchFamily="34" charset="0"/>
                <a:cs typeface="Arial" panose="020B0604020202020204" pitchFamily="34" charset="0"/>
              </a:rPr>
              <a:t>a </a:t>
            </a:r>
            <a:r>
              <a:rPr lang="es-MX" sz="2600" dirty="0">
                <a:latin typeface="Arial" panose="020B0604020202020204" pitchFamily="34" charset="0"/>
                <a:cs typeface="Arial" panose="020B0604020202020204" pitchFamily="34" charset="0"/>
              </a:rPr>
              <a:t>base de ácido </a:t>
            </a:r>
            <a:r>
              <a:rPr lang="es-MX" sz="2600" dirty="0" smtClean="0">
                <a:latin typeface="Arial" panose="020B0604020202020204" pitchFamily="34" charset="0"/>
                <a:cs typeface="Arial" panose="020B0604020202020204" pitchFamily="34" charset="0"/>
              </a:rPr>
              <a:t>sulfúrico</a:t>
            </a:r>
          </a:p>
          <a:p>
            <a:pPr marL="0" indent="0">
              <a:buNone/>
            </a:pPr>
            <a:r>
              <a:rPr lang="es-MX" sz="2600" dirty="0" smtClean="0">
                <a:latin typeface="Arial" panose="020B0604020202020204" pitchFamily="34" charset="0"/>
                <a:cs typeface="Arial" panose="020B0604020202020204" pitchFamily="34" charset="0"/>
              </a:rPr>
              <a:t>e hidratación previa en:</a:t>
            </a:r>
          </a:p>
          <a:p>
            <a:pPr marL="0" indent="0">
              <a:buNone/>
            </a:pPr>
            <a:endParaRPr lang="es-MX" sz="2600" dirty="0" smtClean="0">
              <a:latin typeface="Arial" panose="020B0604020202020204" pitchFamily="34" charset="0"/>
              <a:cs typeface="Arial" panose="020B0604020202020204" pitchFamily="34" charset="0"/>
            </a:endParaRPr>
          </a:p>
          <a:p>
            <a:r>
              <a:rPr lang="es-MX" sz="2600" b="1" dirty="0" smtClean="0">
                <a:latin typeface="Arial" panose="020B0604020202020204" pitchFamily="34" charset="0"/>
                <a:cs typeface="Arial" panose="020B0604020202020204" pitchFamily="34" charset="0"/>
              </a:rPr>
              <a:t>Mezquite    (</a:t>
            </a:r>
            <a:r>
              <a:rPr lang="es-MX" sz="2600" b="1" i="1" dirty="0" err="1" smtClean="0">
                <a:latin typeface="Arial" panose="020B0604020202020204" pitchFamily="34" charset="0"/>
                <a:cs typeface="Arial" panose="020B0604020202020204" pitchFamily="34" charset="0"/>
              </a:rPr>
              <a:t>Prosopis</a:t>
            </a:r>
            <a:r>
              <a:rPr lang="es-MX" sz="2600" b="1" i="1" dirty="0" smtClean="0">
                <a:latin typeface="Arial" panose="020B0604020202020204" pitchFamily="34" charset="0"/>
                <a:cs typeface="Arial" panose="020B0604020202020204" pitchFamily="34" charset="0"/>
              </a:rPr>
              <a:t> glandulosa</a:t>
            </a:r>
            <a:r>
              <a:rPr lang="es-MX" sz="2600" b="1" dirty="0" smtClean="0">
                <a:latin typeface="Arial" panose="020B0604020202020204" pitchFamily="34" charset="0"/>
                <a:cs typeface="Arial" panose="020B0604020202020204" pitchFamily="34" charset="0"/>
              </a:rPr>
              <a:t> y </a:t>
            </a:r>
            <a:r>
              <a:rPr lang="es-MX" sz="2600" b="1" i="1" dirty="0" smtClean="0">
                <a:latin typeface="Arial" panose="020B0604020202020204" pitchFamily="34" charset="0"/>
                <a:cs typeface="Arial" panose="020B0604020202020204" pitchFamily="34" charset="0"/>
              </a:rPr>
              <a:t>P. </a:t>
            </a:r>
            <a:r>
              <a:rPr lang="es-MX" sz="2600" b="1" i="1" dirty="0" err="1" smtClean="0">
                <a:latin typeface="Arial" panose="020B0604020202020204" pitchFamily="34" charset="0"/>
                <a:cs typeface="Arial" panose="020B0604020202020204" pitchFamily="34" charset="0"/>
              </a:rPr>
              <a:t>leavigata</a:t>
            </a:r>
            <a:r>
              <a:rPr lang="es-MX" sz="2600" b="1" dirty="0">
                <a:latin typeface="Arial" panose="020B0604020202020204" pitchFamily="34" charset="0"/>
                <a:cs typeface="Arial" panose="020B0604020202020204" pitchFamily="34" charset="0"/>
              </a:rPr>
              <a:t>)</a:t>
            </a:r>
            <a:endParaRPr lang="es-MX" sz="2600" b="1" dirty="0" smtClean="0">
              <a:latin typeface="Arial" panose="020B0604020202020204" pitchFamily="34" charset="0"/>
              <a:cs typeface="Arial" panose="020B0604020202020204" pitchFamily="34" charset="0"/>
            </a:endParaRPr>
          </a:p>
          <a:p>
            <a:r>
              <a:rPr lang="es-MX" sz="2600" b="1" dirty="0" smtClean="0">
                <a:latin typeface="Arial" panose="020B0604020202020204" pitchFamily="34" charset="0"/>
                <a:cs typeface="Arial" panose="020B0604020202020204" pitchFamily="34" charset="0"/>
              </a:rPr>
              <a:t>Guaje          (</a:t>
            </a:r>
            <a:r>
              <a:rPr lang="es-MX" sz="2600" b="1" i="1" dirty="0" err="1" smtClean="0">
                <a:latin typeface="Arial" panose="020B0604020202020204" pitchFamily="34" charset="0"/>
                <a:cs typeface="Arial" panose="020B0604020202020204" pitchFamily="34" charset="0"/>
              </a:rPr>
              <a:t>Leucaena</a:t>
            </a:r>
            <a:r>
              <a:rPr lang="es-MX" sz="2600" b="1" i="1" dirty="0" smtClean="0">
                <a:latin typeface="Arial" panose="020B0604020202020204" pitchFamily="34" charset="0"/>
                <a:cs typeface="Arial" panose="020B0604020202020204" pitchFamily="34" charset="0"/>
              </a:rPr>
              <a:t> </a:t>
            </a:r>
            <a:r>
              <a:rPr lang="es-MX" sz="2600" b="1" i="1" dirty="0" err="1" smtClean="0">
                <a:latin typeface="Arial" panose="020B0604020202020204" pitchFamily="34" charset="0"/>
                <a:cs typeface="Arial" panose="020B0604020202020204" pitchFamily="34" charset="0"/>
              </a:rPr>
              <a:t>leucocephala</a:t>
            </a:r>
            <a:r>
              <a:rPr lang="es-MX" sz="2600" b="1" dirty="0" smtClean="0">
                <a:latin typeface="Arial" panose="020B0604020202020204" pitchFamily="34" charset="0"/>
                <a:cs typeface="Arial" panose="020B0604020202020204" pitchFamily="34" charset="0"/>
              </a:rPr>
              <a:t>)</a:t>
            </a:r>
          </a:p>
          <a:p>
            <a:r>
              <a:rPr lang="es-MX" sz="2600" b="1" dirty="0" smtClean="0">
                <a:latin typeface="Arial" panose="020B0604020202020204" pitchFamily="34" charset="0"/>
                <a:cs typeface="Arial" panose="020B0604020202020204" pitchFamily="34" charset="0"/>
              </a:rPr>
              <a:t>Colorín        (</a:t>
            </a:r>
            <a:r>
              <a:rPr lang="es-MX" sz="2600" b="1" i="1" dirty="0" err="1" smtClean="0">
                <a:latin typeface="Arial" panose="020B0604020202020204" pitchFamily="34" charset="0"/>
                <a:cs typeface="Arial" panose="020B0604020202020204" pitchFamily="34" charset="0"/>
              </a:rPr>
              <a:t>Sophora</a:t>
            </a:r>
            <a:r>
              <a:rPr lang="es-MX" sz="2600" b="1" i="1" dirty="0" smtClean="0">
                <a:latin typeface="Arial" panose="020B0604020202020204" pitchFamily="34" charset="0"/>
                <a:cs typeface="Arial" panose="020B0604020202020204" pitchFamily="34" charset="0"/>
              </a:rPr>
              <a:t> </a:t>
            </a:r>
            <a:r>
              <a:rPr lang="es-MX" sz="2600" b="1" i="1" dirty="0" err="1" smtClean="0">
                <a:latin typeface="Arial" panose="020B0604020202020204" pitchFamily="34" charset="0"/>
                <a:cs typeface="Arial" panose="020B0604020202020204" pitchFamily="34" charset="0"/>
              </a:rPr>
              <a:t>secundiflora</a:t>
            </a:r>
            <a:r>
              <a:rPr lang="es-MX" sz="2600" b="1" i="1" dirty="0" smtClean="0">
                <a:latin typeface="Arial" panose="020B0604020202020204" pitchFamily="34" charset="0"/>
                <a:cs typeface="Arial" panose="020B0604020202020204" pitchFamily="34" charset="0"/>
              </a:rPr>
              <a:t>)</a:t>
            </a:r>
            <a:endParaRPr lang="es-MX" sz="2600" dirty="0">
              <a:latin typeface="Arial" panose="020B0604020202020204" pitchFamily="34" charset="0"/>
              <a:cs typeface="Arial" panose="020B0604020202020204" pitchFamily="34" charset="0"/>
            </a:endParaRPr>
          </a:p>
          <a:p>
            <a:r>
              <a:rPr lang="es-MX" sz="2600" b="1" dirty="0" err="1" smtClean="0">
                <a:latin typeface="Arial" panose="020B0604020202020204" pitchFamily="34" charset="0"/>
                <a:cs typeface="Arial" panose="020B0604020202020204" pitchFamily="34" charset="0"/>
              </a:rPr>
              <a:t>Parkinsonia</a:t>
            </a:r>
            <a:r>
              <a:rPr lang="es-MX" sz="2600" b="1" dirty="0" smtClean="0">
                <a:latin typeface="Arial" panose="020B0604020202020204" pitchFamily="34" charset="0"/>
                <a:cs typeface="Arial" panose="020B0604020202020204" pitchFamily="34" charset="0"/>
              </a:rPr>
              <a:t>    (</a:t>
            </a:r>
            <a:r>
              <a:rPr lang="es-MX" sz="2600" b="1" i="1" dirty="0" err="1" smtClean="0">
                <a:latin typeface="Arial" panose="020B0604020202020204" pitchFamily="34" charset="0"/>
                <a:cs typeface="Arial" panose="020B0604020202020204" pitchFamily="34" charset="0"/>
              </a:rPr>
              <a:t>Parkinsonia</a:t>
            </a:r>
            <a:r>
              <a:rPr lang="es-MX" sz="2600" b="1" i="1" dirty="0" smtClean="0">
                <a:latin typeface="Arial" panose="020B0604020202020204" pitchFamily="34" charset="0"/>
                <a:cs typeface="Arial" panose="020B0604020202020204" pitchFamily="34" charset="0"/>
              </a:rPr>
              <a:t> </a:t>
            </a:r>
            <a:r>
              <a:rPr lang="es-MX" sz="2600" b="1" i="1" dirty="0" err="1" smtClean="0">
                <a:latin typeface="Arial" panose="020B0604020202020204" pitchFamily="34" charset="0"/>
                <a:cs typeface="Arial" panose="020B0604020202020204" pitchFamily="34" charset="0"/>
              </a:rPr>
              <a:t>aculeata</a:t>
            </a:r>
            <a:r>
              <a:rPr lang="es-MX" sz="2600" b="1" dirty="0" smtClean="0">
                <a:latin typeface="Arial" panose="020B0604020202020204" pitchFamily="34" charset="0"/>
                <a:cs typeface="Arial" panose="020B0604020202020204" pitchFamily="34" charset="0"/>
              </a:rPr>
              <a:t>)</a:t>
            </a:r>
          </a:p>
          <a:p>
            <a:endParaRPr lang="es-MX" sz="2600" b="1" dirty="0">
              <a:latin typeface="Arial" panose="020B0604020202020204" pitchFamily="34" charset="0"/>
              <a:cs typeface="Arial" panose="020B0604020202020204" pitchFamily="34" charset="0"/>
            </a:endParaRPr>
          </a:p>
          <a:p>
            <a:pPr marL="0" indent="0">
              <a:buNone/>
            </a:pPr>
            <a:r>
              <a:rPr lang="es-MX" sz="2600" dirty="0" smtClean="0">
                <a:latin typeface="Arial" panose="020B0604020202020204" pitchFamily="34" charset="0"/>
                <a:cs typeface="Arial" panose="020B0604020202020204" pitchFamily="34" charset="0"/>
              </a:rPr>
              <a:t>para </a:t>
            </a:r>
            <a:r>
              <a:rPr lang="es-MX" sz="2600" dirty="0">
                <a:latin typeface="Arial" panose="020B0604020202020204" pitchFamily="34" charset="0"/>
                <a:cs typeface="Arial" panose="020B0604020202020204" pitchFamily="34" charset="0"/>
              </a:rPr>
              <a:t>inducir el rompimiento de su latencia</a:t>
            </a:r>
            <a:r>
              <a:rPr lang="es-MX" sz="1800" dirty="0"/>
              <a:t>.</a:t>
            </a:r>
          </a:p>
        </p:txBody>
      </p:sp>
      <p:sp>
        <p:nvSpPr>
          <p:cNvPr id="4" name="CuadroTexto 3"/>
          <p:cNvSpPr txBox="1"/>
          <p:nvPr/>
        </p:nvSpPr>
        <p:spPr>
          <a:xfrm>
            <a:off x="905983" y="287363"/>
            <a:ext cx="5616624" cy="400110"/>
          </a:xfrm>
          <a:prstGeom prst="rect">
            <a:avLst/>
          </a:prstGeom>
          <a:noFill/>
        </p:spPr>
        <p:txBody>
          <a:bodyPr wrap="square" rtlCol="0">
            <a:spAutoFit/>
          </a:bodyPr>
          <a:lstStyle/>
          <a:p>
            <a:r>
              <a:rPr lang="es-MX" sz="2000" b="1" dirty="0" smtClean="0"/>
              <a:t>Tratamiento de Semillas</a:t>
            </a:r>
            <a:endParaRPr lang="es-MX" sz="2000" b="1" dirty="0"/>
          </a:p>
        </p:txBody>
      </p:sp>
      <p:pic>
        <p:nvPicPr>
          <p:cNvPr id="2" name="Imagen 1"/>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5580112" y="3374718"/>
            <a:ext cx="1745427" cy="1954878"/>
          </a:xfrm>
          <a:prstGeom prst="rect">
            <a:avLst/>
          </a:prstGeom>
        </p:spPr>
      </p:pic>
      <p:pic>
        <p:nvPicPr>
          <p:cNvPr id="6" name="Imagen 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75827" y="3949466"/>
            <a:ext cx="4935383" cy="2760260"/>
          </a:xfrm>
          <a:prstGeom prst="rect">
            <a:avLst/>
          </a:prstGeom>
        </p:spPr>
      </p:pic>
    </p:spTree>
    <p:extLst>
      <p:ext uri="{BB962C8B-B14F-4D97-AF65-F5344CB8AC3E}">
        <p14:creationId xmlns:p14="http://schemas.microsoft.com/office/powerpoint/2010/main" val="2299167468"/>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3968" y="0"/>
            <a:ext cx="7765662" cy="16476125"/>
          </a:xfrm>
          <a:prstGeom prst="rect">
            <a:avLst/>
          </a:prstGeom>
        </p:spPr>
      </p:pic>
      <p:sp>
        <p:nvSpPr>
          <p:cNvPr id="3" name="CuadroTexto 2"/>
          <p:cNvSpPr txBox="1"/>
          <p:nvPr/>
        </p:nvSpPr>
        <p:spPr>
          <a:xfrm>
            <a:off x="521482" y="531960"/>
            <a:ext cx="6408712" cy="400110"/>
          </a:xfrm>
          <a:prstGeom prst="rect">
            <a:avLst/>
          </a:prstGeom>
          <a:noFill/>
        </p:spPr>
        <p:txBody>
          <a:bodyPr wrap="square" rtlCol="0">
            <a:spAutoFit/>
          </a:bodyPr>
          <a:lstStyle/>
          <a:p>
            <a:r>
              <a:rPr lang="es-MX" sz="2000" b="1" dirty="0" smtClean="0"/>
              <a:t>Elaboración de Evaluaciones de Impacto Ambiental</a:t>
            </a:r>
          </a:p>
        </p:txBody>
      </p:sp>
      <p:sp>
        <p:nvSpPr>
          <p:cNvPr id="4" name="CuadroTexto 3"/>
          <p:cNvSpPr txBox="1"/>
          <p:nvPr/>
        </p:nvSpPr>
        <p:spPr>
          <a:xfrm>
            <a:off x="539552" y="1484784"/>
            <a:ext cx="5472608" cy="2862322"/>
          </a:xfrm>
          <a:prstGeom prst="rect">
            <a:avLst/>
          </a:prstGeom>
          <a:noFill/>
        </p:spPr>
        <p:txBody>
          <a:bodyPr wrap="square" rtlCol="0">
            <a:spAutoFit/>
          </a:bodyPr>
          <a:lstStyle/>
          <a:p>
            <a:pPr marL="285750" indent="-285750">
              <a:lnSpc>
                <a:spcPct val="200000"/>
              </a:lnSpc>
              <a:buFont typeface="Wingdings" panose="05000000000000000000" pitchFamily="2" charset="2"/>
              <a:buChar char="v"/>
            </a:pPr>
            <a:r>
              <a:rPr lang="es-MX" b="1" dirty="0" smtClean="0">
                <a:latin typeface="Arial" panose="020B0604020202020204" pitchFamily="34" charset="0"/>
                <a:cs typeface="Arial" panose="020B0604020202020204" pitchFamily="34" charset="0"/>
              </a:rPr>
              <a:t>Manifiestos de Impacto Ambiental (MIA)</a:t>
            </a:r>
          </a:p>
          <a:p>
            <a:pPr marL="285750" indent="-285750">
              <a:lnSpc>
                <a:spcPct val="200000"/>
              </a:lnSpc>
              <a:buFont typeface="Wingdings" panose="05000000000000000000" pitchFamily="2" charset="2"/>
              <a:buChar char="v"/>
            </a:pPr>
            <a:r>
              <a:rPr lang="es-MX" b="1" dirty="0" smtClean="0">
                <a:latin typeface="Arial" panose="020B0604020202020204" pitchFamily="34" charset="0"/>
                <a:cs typeface="Arial" panose="020B0604020202020204" pitchFamily="34" charset="0"/>
              </a:rPr>
              <a:t>Informes Preventivos (IP)</a:t>
            </a:r>
          </a:p>
          <a:p>
            <a:pPr marL="285750" indent="-285750">
              <a:lnSpc>
                <a:spcPct val="200000"/>
              </a:lnSpc>
              <a:buFont typeface="Wingdings" panose="05000000000000000000" pitchFamily="2" charset="2"/>
              <a:buChar char="v"/>
            </a:pPr>
            <a:r>
              <a:rPr lang="es-MX" b="1" dirty="0" smtClean="0">
                <a:latin typeface="Arial" panose="020B0604020202020204" pitchFamily="34" charset="0"/>
                <a:cs typeface="Arial" panose="020B0604020202020204" pitchFamily="34" charset="0"/>
              </a:rPr>
              <a:t>Estudios Técnicos Justificativos  (ETJ)</a:t>
            </a:r>
          </a:p>
          <a:p>
            <a:pPr marL="285750" indent="-285750">
              <a:lnSpc>
                <a:spcPct val="200000"/>
              </a:lnSpc>
              <a:buFont typeface="Wingdings" panose="05000000000000000000" pitchFamily="2" charset="2"/>
              <a:buChar char="v"/>
            </a:pPr>
            <a:r>
              <a:rPr lang="es-MX" b="1" dirty="0" smtClean="0">
                <a:latin typeface="Arial" panose="020B0604020202020204" pitchFamily="34" charset="0"/>
                <a:cs typeface="Arial" panose="020B0604020202020204" pitchFamily="34" charset="0"/>
              </a:rPr>
              <a:t> Registro como generador de residuos</a:t>
            </a:r>
          </a:p>
          <a:p>
            <a:pPr marL="285750" indent="-285750">
              <a:lnSpc>
                <a:spcPct val="200000"/>
              </a:lnSpc>
              <a:buFont typeface="Wingdings" panose="05000000000000000000" pitchFamily="2" charset="2"/>
              <a:buChar char="v"/>
            </a:pPr>
            <a:r>
              <a:rPr lang="es-MX" b="1" dirty="0" smtClean="0">
                <a:latin typeface="Arial" panose="020B0604020202020204" pitchFamily="34" charset="0"/>
                <a:cs typeface="Arial" panose="020B0604020202020204" pitchFamily="34" charset="0"/>
              </a:rPr>
              <a:t>Trasporte de Residuos</a:t>
            </a:r>
            <a:endParaRPr lang="es-MX" b="1"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12159" y="1090382"/>
            <a:ext cx="3018735" cy="1332678"/>
          </a:xfrm>
          <a:prstGeom prst="rect">
            <a:avLst/>
          </a:prstGeom>
        </p:spPr>
      </p:pic>
      <p:pic>
        <p:nvPicPr>
          <p:cNvPr id="5" name="Imagen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802502" y="2281148"/>
            <a:ext cx="3341498" cy="1627233"/>
          </a:xfrm>
          <a:prstGeom prst="rect">
            <a:avLst/>
          </a:prstGeom>
        </p:spPr>
      </p:pic>
      <p:pic>
        <p:nvPicPr>
          <p:cNvPr id="6" name="Imagen 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802502" y="3634488"/>
            <a:ext cx="3140544" cy="1506764"/>
          </a:xfrm>
          <a:prstGeom prst="rect">
            <a:avLst/>
          </a:prstGeom>
        </p:spPr>
      </p:pic>
      <p:pic>
        <p:nvPicPr>
          <p:cNvPr id="7" name="Imagen 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899054" y="4927167"/>
            <a:ext cx="3131840" cy="1537820"/>
          </a:xfrm>
          <a:prstGeom prst="rect">
            <a:avLst/>
          </a:prstGeom>
        </p:spPr>
      </p:pic>
      <p:pic>
        <p:nvPicPr>
          <p:cNvPr id="8" name="Imagen 7"/>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059832" y="4801213"/>
            <a:ext cx="3413421" cy="1663774"/>
          </a:xfrm>
          <a:prstGeom prst="rect">
            <a:avLst/>
          </a:prstGeom>
        </p:spPr>
      </p:pic>
      <p:pic>
        <p:nvPicPr>
          <p:cNvPr id="9" name="Imagen 8"/>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52910" y="5141252"/>
            <a:ext cx="3038230" cy="1426399"/>
          </a:xfrm>
          <a:prstGeom prst="rect">
            <a:avLst/>
          </a:prstGeom>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2" name="CuadroTexto 1"/>
          <p:cNvSpPr txBox="1"/>
          <p:nvPr/>
        </p:nvSpPr>
        <p:spPr>
          <a:xfrm>
            <a:off x="724061" y="391765"/>
            <a:ext cx="7920880" cy="707886"/>
          </a:xfrm>
          <a:prstGeom prst="rect">
            <a:avLst/>
          </a:prstGeom>
          <a:noFill/>
        </p:spPr>
        <p:txBody>
          <a:bodyPr wrap="square" rtlCol="0">
            <a:spAutoFit/>
          </a:bodyPr>
          <a:lstStyle/>
          <a:p>
            <a:r>
              <a:rPr lang="es-MX" sz="2000" b="1" dirty="0" smtClean="0"/>
              <a:t>Visita a la Yesera Monterrey en San Pedro, Torreón Proyecto: Extracción de Material Pétreo Mina de Yeso</a:t>
            </a:r>
            <a:endParaRPr lang="es-MX" sz="2000" b="1" dirty="0"/>
          </a:p>
        </p:txBody>
      </p:sp>
      <p:pic>
        <p:nvPicPr>
          <p:cNvPr id="3" name="Imagen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9150" y="1168803"/>
            <a:ext cx="6027190" cy="4520393"/>
          </a:xfrm>
          <a:prstGeom prst="rect">
            <a:avLst/>
          </a:prstGeom>
        </p:spPr>
      </p:pic>
      <p:pic>
        <p:nvPicPr>
          <p:cNvPr id="5" name="Imagen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5400000">
            <a:off x="5558256" y="1360645"/>
            <a:ext cx="3631232" cy="2723424"/>
          </a:xfrm>
          <a:prstGeom prst="rect">
            <a:avLst/>
          </a:prstGeom>
        </p:spPr>
      </p:pic>
      <p:pic>
        <p:nvPicPr>
          <p:cNvPr id="10" name="Imagen 9"/>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3995936" y="4221088"/>
            <a:ext cx="4973226" cy="2486612"/>
          </a:xfrm>
          <a:prstGeom prst="rect">
            <a:avLst/>
          </a:prstGeom>
        </p:spPr>
      </p:pic>
      <p:pic>
        <p:nvPicPr>
          <p:cNvPr id="4" name="Imagen 3"/>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2778629" y="4537973"/>
            <a:ext cx="1641418" cy="2198780"/>
          </a:xfrm>
          <a:prstGeom prst="rect">
            <a:avLst/>
          </a:prstGeom>
        </p:spPr>
      </p:pic>
      <p:pic>
        <p:nvPicPr>
          <p:cNvPr id="8" name="Imagen 7"/>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rot="5400000">
            <a:off x="278995" y="4906617"/>
            <a:ext cx="1953158" cy="1707113"/>
          </a:xfrm>
          <a:prstGeom prst="rect">
            <a:avLst/>
          </a:prstGeom>
        </p:spPr>
      </p:pic>
      <p:pic>
        <p:nvPicPr>
          <p:cNvPr id="12" name="13 Imagen"/>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108004" y="4930810"/>
            <a:ext cx="1000476" cy="1805943"/>
          </a:xfrm>
          <a:prstGeom prst="rect">
            <a:avLst/>
          </a:prstGeom>
          <a:noFill/>
        </p:spPr>
      </p:pic>
    </p:spTree>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3" name="Imagen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44195" y="963475"/>
            <a:ext cx="3923928" cy="2942946"/>
          </a:xfrm>
          <a:prstGeom prst="rect">
            <a:avLst/>
          </a:prstGeom>
        </p:spPr>
      </p:pic>
      <p:pic>
        <p:nvPicPr>
          <p:cNvPr id="8" name="Imagen 7"/>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6365982" y="1370737"/>
            <a:ext cx="2498365" cy="3024336"/>
          </a:xfrm>
          <a:prstGeom prst="rect">
            <a:avLst/>
          </a:prstGeom>
        </p:spPr>
      </p:pic>
      <p:pic>
        <p:nvPicPr>
          <p:cNvPr id="11" name="Imagen 10"/>
          <p:cNvPicPr>
            <a:picLocks noChangeAspect="1"/>
          </p:cNvPicPr>
          <p:nvPr/>
        </p:nvPicPr>
        <p:blipFill rotWithShape="1">
          <a:blip r:embed="rId6" cstate="email">
            <a:extLst>
              <a:ext uri="{28A0092B-C50C-407E-A947-70E740481C1C}">
                <a14:useLocalDpi xmlns:a14="http://schemas.microsoft.com/office/drawing/2010/main" val="0"/>
              </a:ext>
            </a:extLst>
          </a:blip>
          <a:srcRect b="-671"/>
          <a:stretch/>
        </p:blipFill>
        <p:spPr>
          <a:xfrm>
            <a:off x="4827936" y="4023892"/>
            <a:ext cx="3590101" cy="2698604"/>
          </a:xfrm>
          <a:prstGeom prst="rect">
            <a:avLst/>
          </a:prstGeom>
        </p:spPr>
      </p:pic>
      <p:pic>
        <p:nvPicPr>
          <p:cNvPr id="13" name="Picture 1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2" name="CuadroTexto 1"/>
          <p:cNvSpPr txBox="1"/>
          <p:nvPr/>
        </p:nvSpPr>
        <p:spPr>
          <a:xfrm>
            <a:off x="827584" y="348940"/>
            <a:ext cx="7488832" cy="400110"/>
          </a:xfrm>
          <a:prstGeom prst="rect">
            <a:avLst/>
          </a:prstGeom>
          <a:noFill/>
        </p:spPr>
        <p:txBody>
          <a:bodyPr wrap="square" rtlCol="0">
            <a:spAutoFit/>
          </a:bodyPr>
          <a:lstStyle/>
          <a:p>
            <a:r>
              <a:rPr lang="es-MX" sz="2000" b="1" dirty="0" smtClean="0"/>
              <a:t>Visita a los predios de Piedras Negras Proyecto: Fraccionamientos</a:t>
            </a:r>
            <a:endParaRPr lang="es-MX" sz="2000" b="1" dirty="0"/>
          </a:p>
        </p:txBody>
      </p:sp>
      <p:pic>
        <p:nvPicPr>
          <p:cNvPr id="4" name="Imagen 3"/>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rot="16200000">
            <a:off x="-339139" y="1771887"/>
            <a:ext cx="4227021" cy="3170266"/>
          </a:xfrm>
          <a:prstGeom prst="rect">
            <a:avLst/>
          </a:prstGeom>
        </p:spPr>
      </p:pic>
      <p:pic>
        <p:nvPicPr>
          <p:cNvPr id="10" name="Imagen 9"/>
          <p:cNvPicPr>
            <a:picLocks noChangeAspect="1"/>
          </p:cNvPicPr>
          <p:nvPr/>
        </p:nvPicPr>
        <p:blipFill rotWithShape="1">
          <a:blip r:embed="rId9" cstate="email">
            <a:extLst>
              <a:ext uri="{28A0092B-C50C-407E-A947-70E740481C1C}">
                <a14:useLocalDpi xmlns:a14="http://schemas.microsoft.com/office/drawing/2010/main" val="0"/>
              </a:ext>
            </a:extLst>
          </a:blip>
          <a:srcRect/>
          <a:stretch/>
        </p:blipFill>
        <p:spPr>
          <a:xfrm>
            <a:off x="2213349" y="3714734"/>
            <a:ext cx="2502667" cy="2963685"/>
          </a:xfrm>
          <a:prstGeom prst="rect">
            <a:avLst/>
          </a:prstGeom>
        </p:spPr>
      </p:pic>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71051" y="3288973"/>
            <a:ext cx="6653513" cy="3506450"/>
          </a:xfrm>
          <a:prstGeom prst="rect">
            <a:avLst/>
          </a:prstGeom>
        </p:spPr>
      </p:pic>
      <p:pic>
        <p:nvPicPr>
          <p:cNvPr id="11" name="Imagen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9081" y="1323645"/>
            <a:ext cx="2661809" cy="1996357"/>
          </a:xfrm>
          <a:prstGeom prst="rect">
            <a:avLst/>
          </a:prstGeom>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0753331" flipH="1">
            <a:off x="-43942" y="-3093032"/>
            <a:ext cx="2895600" cy="6861081"/>
          </a:xfrm>
          <a:prstGeom prst="rect">
            <a:avLst/>
          </a:prstGeom>
        </p:spPr>
      </p:pic>
      <p:sp>
        <p:nvSpPr>
          <p:cNvPr id="2" name="CuadroTexto 1"/>
          <p:cNvSpPr txBox="1"/>
          <p:nvPr/>
        </p:nvSpPr>
        <p:spPr>
          <a:xfrm>
            <a:off x="434647" y="272193"/>
            <a:ext cx="8503646" cy="707886"/>
          </a:xfrm>
          <a:prstGeom prst="rect">
            <a:avLst/>
          </a:prstGeom>
          <a:noFill/>
        </p:spPr>
        <p:txBody>
          <a:bodyPr wrap="square" rtlCol="0">
            <a:spAutoFit/>
          </a:bodyPr>
          <a:lstStyle/>
          <a:p>
            <a:r>
              <a:rPr lang="es-MX" sz="2000" b="1" dirty="0" smtClean="0"/>
              <a:t>Visita al predio ubicado en carretera Saltillo-Torreón Proyecto: Establecimiento de gasolinera </a:t>
            </a:r>
            <a:endParaRPr lang="es-MX" sz="2000" b="1" dirty="0"/>
          </a:p>
        </p:txBody>
      </p:sp>
      <p:pic>
        <p:nvPicPr>
          <p:cNvPr id="5" name="Imagen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118124" y="1044717"/>
            <a:ext cx="2555776" cy="1916832"/>
          </a:xfrm>
          <a:prstGeom prst="rect">
            <a:avLst/>
          </a:prstGeom>
        </p:spPr>
      </p:pic>
      <p:pic>
        <p:nvPicPr>
          <p:cNvPr id="6" name="Imagen 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402265" y="996307"/>
            <a:ext cx="3203848" cy="2641246"/>
          </a:xfrm>
          <a:prstGeom prst="rect">
            <a:avLst/>
          </a:prstGeom>
        </p:spPr>
      </p:pic>
      <p:pic>
        <p:nvPicPr>
          <p:cNvPr id="9" name="Imagen 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732241" y="2815890"/>
            <a:ext cx="1741766" cy="1306324"/>
          </a:xfrm>
          <a:prstGeom prst="rect">
            <a:avLst/>
          </a:prstGeom>
        </p:spPr>
      </p:pic>
      <p:pic>
        <p:nvPicPr>
          <p:cNvPr id="10" name="Imagen 9"/>
          <p:cNvPicPr>
            <a:picLocks noChangeAspect="1"/>
          </p:cNvPicPr>
          <p:nvPr/>
        </p:nvPicPr>
        <p:blipFill rotWithShape="1">
          <a:blip r:embed="rId9" cstate="email">
            <a:extLst>
              <a:ext uri="{28A0092B-C50C-407E-A947-70E740481C1C}">
                <a14:useLocalDpi xmlns:a14="http://schemas.microsoft.com/office/drawing/2010/main" val="0"/>
              </a:ext>
            </a:extLst>
          </a:blip>
          <a:srcRect/>
          <a:stretch/>
        </p:blipFill>
        <p:spPr>
          <a:xfrm>
            <a:off x="2442273" y="729722"/>
            <a:ext cx="1674833" cy="2466444"/>
          </a:xfrm>
          <a:prstGeom prst="rect">
            <a:avLst/>
          </a:prstGeom>
        </p:spPr>
      </p:pic>
      <p:pic>
        <p:nvPicPr>
          <p:cNvPr id="13" name="13 Imagen"/>
          <p:cNvPicPr/>
          <p:nvPr/>
        </p:nvPicPr>
        <p:blipFill>
          <a:blip r:embed="rId10">
            <a:extLst>
              <a:ext uri="{28A0092B-C50C-407E-A947-70E740481C1C}">
                <a14:useLocalDpi xmlns:a14="http://schemas.microsoft.com/office/drawing/2010/main" val="0"/>
              </a:ext>
            </a:extLst>
          </a:blip>
          <a:srcRect/>
          <a:stretch>
            <a:fillRect/>
          </a:stretch>
        </p:blipFill>
        <p:spPr bwMode="auto">
          <a:xfrm>
            <a:off x="316826" y="3837641"/>
            <a:ext cx="1605280" cy="2559685"/>
          </a:xfrm>
          <a:prstGeom prst="rect">
            <a:avLst/>
          </a:prstGeom>
          <a:noFill/>
        </p:spPr>
      </p:pic>
      <p:pic>
        <p:nvPicPr>
          <p:cNvPr id="3" name="Imagen 2"/>
          <p:cNvPicPr>
            <a:picLocks noChangeAspect="1"/>
          </p:cNvPicPr>
          <p:nvPr/>
        </p:nvPicPr>
        <p:blipFill rotWithShape="1">
          <a:blip r:embed="rId11" cstate="email">
            <a:extLst>
              <a:ext uri="{28A0092B-C50C-407E-A947-70E740481C1C}">
                <a14:useLocalDpi xmlns:a14="http://schemas.microsoft.com/office/drawing/2010/main" val="0"/>
              </a:ext>
            </a:extLst>
          </a:blip>
          <a:srcRect l="48028" t="9730" b="-1"/>
          <a:stretch/>
        </p:blipFill>
        <p:spPr>
          <a:xfrm>
            <a:off x="6090298" y="945512"/>
            <a:ext cx="2554456" cy="254748"/>
          </a:xfrm>
          <a:prstGeom prst="rect">
            <a:avLst/>
          </a:prstGeom>
        </p:spPr>
      </p:pic>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2732814" y="3189910"/>
            <a:ext cx="6199673" cy="3551458"/>
          </a:xfrm>
          <a:prstGeom prst="rect">
            <a:avLst/>
          </a:prstGeom>
        </p:spPr>
      </p:pic>
      <p:pic>
        <p:nvPicPr>
          <p:cNvPr id="8" name="Marcador de contenido 7"/>
          <p:cNvPicPr>
            <a:picLocks noGrp="1" noChangeAspect="1"/>
          </p:cNvPicPr>
          <p:nvPr>
            <p:ph sz="half" idx="1"/>
          </p:nvPr>
        </p:nvPicPr>
        <p:blipFill>
          <a:blip r:embed="rId5" cstate="email">
            <a:extLst>
              <a:ext uri="{28A0092B-C50C-407E-A947-70E740481C1C}">
                <a14:useLocalDpi xmlns:a14="http://schemas.microsoft.com/office/drawing/2010/main" val="0"/>
              </a:ext>
            </a:extLst>
          </a:blip>
          <a:stretch>
            <a:fillRect/>
          </a:stretch>
        </p:blipFill>
        <p:spPr>
          <a:xfrm>
            <a:off x="4893887" y="332656"/>
            <a:ext cx="4038600" cy="2700509"/>
          </a:xfrm>
        </p:spPr>
      </p:pic>
      <p:sp>
        <p:nvSpPr>
          <p:cNvPr id="7" name="CuadroTexto 6"/>
          <p:cNvSpPr txBox="1"/>
          <p:nvPr/>
        </p:nvSpPr>
        <p:spPr>
          <a:xfrm>
            <a:off x="899592" y="332656"/>
            <a:ext cx="5544616" cy="461665"/>
          </a:xfrm>
          <a:prstGeom prst="rect">
            <a:avLst/>
          </a:prstGeom>
          <a:noFill/>
        </p:spPr>
        <p:txBody>
          <a:bodyPr wrap="square" rtlCol="0">
            <a:spAutoFit/>
          </a:bodyPr>
          <a:lstStyle/>
          <a:p>
            <a:r>
              <a:rPr lang="es-MX" sz="2400" b="1" dirty="0" smtClean="0"/>
              <a:t>Manejo de </a:t>
            </a:r>
            <a:r>
              <a:rPr lang="es-MX" sz="2400" b="1" dirty="0" err="1" smtClean="0"/>
              <a:t>Softwers</a:t>
            </a:r>
            <a:endParaRPr lang="es-MX" sz="2400" b="1" dirty="0"/>
          </a:p>
        </p:txBody>
      </p:sp>
      <p:pic>
        <p:nvPicPr>
          <p:cNvPr id="9" name="Imagen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094" y="4509120"/>
            <a:ext cx="4791744" cy="1781424"/>
          </a:xfrm>
          <a:prstGeom prst="rect">
            <a:avLst/>
          </a:prstGeom>
        </p:spPr>
      </p:pic>
      <p:pic>
        <p:nvPicPr>
          <p:cNvPr id="10" name="Imagen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568" y="1074757"/>
            <a:ext cx="4448796" cy="2676899"/>
          </a:xfrm>
          <a:prstGeom prst="rect">
            <a:avLst/>
          </a:prstGeom>
        </p:spPr>
      </p:pic>
    </p:spTree>
    <p:custDataLst>
      <p:tags r:id="rId1"/>
    </p:custDataLst>
  </p:cSld>
  <p:clrMapOvr>
    <a:masterClrMapping/>
  </p:clrMapOvr>
  <p:transition spd="slow">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4.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8972BBC-2CBE-43F4-9CA2-3729834A9F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Presentación de cursos</Template>
  <TotalTime>0</TotalTime>
  <Words>824</Words>
  <Application>Microsoft Office PowerPoint</Application>
  <PresentationFormat>Presentación en pantalla (4:3)</PresentationFormat>
  <Paragraphs>104</Paragraphs>
  <Slides>11</Slides>
  <Notes>9</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Training</vt:lpstr>
      <vt:lpstr>ASESORIA INTEGRAL  AMBIENTAL</vt:lpstr>
      <vt:lpstr>Presentación de PowerPoint</vt:lpstr>
      <vt:lpstr>Actividades Realizadas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2016-05-20T16:51:12Z</dcterms:created>
  <dcterms:modified xsi:type="dcterms:W3CDTF">2016-05-31T15:08:16Z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TC016745579991</vt:lpwstr>
  </property>
</Properties>
</file>