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notesMasterIdLst>
    <p:notesMasterId r:id="rId19"/>
  </p:notesMasterIdLst>
  <p:handoutMasterIdLst>
    <p:handoutMasterId r:id="rId20"/>
  </p:handoutMasterIdLst>
  <p:sldIdLst>
    <p:sldId id="256" r:id="rId2"/>
    <p:sldId id="311" r:id="rId3"/>
    <p:sldId id="273" r:id="rId4"/>
    <p:sldId id="281" r:id="rId5"/>
    <p:sldId id="306" r:id="rId6"/>
    <p:sldId id="272" r:id="rId7"/>
    <p:sldId id="300" r:id="rId8"/>
    <p:sldId id="309" r:id="rId9"/>
    <p:sldId id="315" r:id="rId10"/>
    <p:sldId id="314" r:id="rId11"/>
    <p:sldId id="312" r:id="rId12"/>
    <p:sldId id="313" r:id="rId13"/>
    <p:sldId id="284" r:id="rId14"/>
    <p:sldId id="316" r:id="rId15"/>
    <p:sldId id="310" r:id="rId16"/>
    <p:sldId id="305" r:id="rId17"/>
    <p:sldId id="293" r:id="rId18"/>
  </p:sldIdLst>
  <p:sldSz cx="9144000" cy="6858000" type="screen4x3"/>
  <p:notesSz cx="7053263" cy="9309100"/>
  <p:defaultTextStyle>
    <a:defPPr>
      <a:defRPr lang="es-MX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457" autoAdjust="0"/>
    <p:restoredTop sz="94660"/>
  </p:normalViewPr>
  <p:slideViewPr>
    <p:cSldViewPr snapToGrid="0">
      <p:cViewPr>
        <p:scale>
          <a:sx n="100" d="100"/>
          <a:sy n="100" d="100"/>
        </p:scale>
        <p:origin x="-157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324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46672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95738" y="0"/>
            <a:ext cx="3055937" cy="46672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5EA3550-CAED-4C8E-8023-D78800C360C5}" type="datetimeFigureOut">
              <a:rPr lang="es-MX"/>
              <a:pPr>
                <a:defRPr/>
              </a:pPr>
              <a:t>05/12/2017</a:t>
            </a:fld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55938" cy="46672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95738" y="8842375"/>
            <a:ext cx="3055937" cy="466725"/>
          </a:xfrm>
          <a:prstGeom prst="rect">
            <a:avLst/>
          </a:prstGeom>
        </p:spPr>
        <p:txBody>
          <a:bodyPr vert="horz" wrap="square" lIns="93497" tIns="46749" rIns="93497" bIns="4674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7BB0F26-2F22-4AAA-8F7E-4587B412DDC5}" type="slidenum">
              <a:rPr lang="es-MX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817779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46672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95738" y="0"/>
            <a:ext cx="3055937" cy="46672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8B2BC3D-00FD-48ED-B509-870F5F1AC94D}" type="datetimeFigureOut">
              <a:rPr lang="es-MX"/>
              <a:pPr>
                <a:defRPr/>
              </a:pPr>
              <a:t>05/12/2017</a:t>
            </a:fld>
            <a:endParaRPr lang="es-MX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63638"/>
            <a:ext cx="4189413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pPr lvl="0"/>
            <a:endParaRPr lang="es-MX" noProof="0" dirty="0" smtClean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4850" y="4479925"/>
            <a:ext cx="5643563" cy="3665538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MX" noProof="0" smtClean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55938" cy="46672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95738" y="8842375"/>
            <a:ext cx="3055937" cy="466725"/>
          </a:xfrm>
          <a:prstGeom prst="rect">
            <a:avLst/>
          </a:prstGeom>
        </p:spPr>
        <p:txBody>
          <a:bodyPr vert="horz" wrap="square" lIns="93497" tIns="46749" rIns="93497" bIns="4674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176FE59-6A9B-42A9-B200-B82C8C41ECA4}" type="slidenum">
              <a:rPr lang="es-MX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819661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38"/>
          <p:cNvGrpSpPr>
            <a:grpSpLocks/>
          </p:cNvGrpSpPr>
          <p:nvPr userDrawn="1"/>
        </p:nvGrpSpPr>
        <p:grpSpPr bwMode="auto">
          <a:xfrm>
            <a:off x="0" y="0"/>
            <a:ext cx="9144000" cy="1149350"/>
            <a:chOff x="0" y="0"/>
            <a:chExt cx="9144000" cy="1149350"/>
          </a:xfrm>
        </p:grpSpPr>
        <p:pic>
          <p:nvPicPr>
            <p:cNvPr id="3" name="Picture 3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1149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" name="10 Grupo"/>
            <p:cNvGrpSpPr>
              <a:grpSpLocks/>
            </p:cNvGrpSpPr>
            <p:nvPr userDrawn="1"/>
          </p:nvGrpSpPr>
          <p:grpSpPr bwMode="auto">
            <a:xfrm>
              <a:off x="821933" y="144463"/>
              <a:ext cx="7500134" cy="860424"/>
              <a:chOff x="1359422" y="116632"/>
              <a:chExt cx="6231085" cy="805992"/>
            </a:xfrm>
          </p:grpSpPr>
          <p:pic>
            <p:nvPicPr>
              <p:cNvPr id="5" name="Picture 6" descr="C:\2014\imagen 2013 nuevo color\SECRETARIAS - SEDER-02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660232" y="191809"/>
                <a:ext cx="930275" cy="655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" name="Picture 8" descr="F:\logo coahuila blanco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359422" y="116632"/>
                <a:ext cx="4724746" cy="8059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FE05A-4B92-4E93-97C6-162AE8C6470E}" type="datetimeFigureOut">
              <a:rPr lang="es-MX"/>
              <a:pPr>
                <a:defRPr/>
              </a:pPr>
              <a:t>05/12/2017</a:t>
            </a:fld>
            <a:endParaRPr lang="es-MX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FC21C27C-395E-4721-8238-B6D59605CA0D}" type="slidenum">
              <a:rPr lang="es-MX" altLang="es-MX"/>
              <a:pPr/>
              <a:t>‹Nº›</a:t>
            </a:fld>
            <a:endParaRPr lang="es-MX" altLang="es-MX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 dirty="0"/>
          </a:p>
        </p:txBody>
      </p:sp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s-MX" sz="8000" dirty="0" smtClean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s-MX" sz="8000" dirty="0" smtClean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44C3A-A60E-46E6-9543-5D6F1DE4B703}" type="datetimeFigureOut">
              <a:rPr lang="es-MX"/>
              <a:pPr>
                <a:defRPr/>
              </a:pPr>
              <a:t>05/12/2017</a:t>
            </a:fld>
            <a:endParaRPr lang="es-MX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B8977027-B5B6-4BC2-BFD7-3D3E98241286}" type="slidenum">
              <a:rPr lang="es-MX" altLang="es-MX"/>
              <a:pPr/>
              <a:t>‹Nº›</a:t>
            </a:fld>
            <a:endParaRPr lang="es-MX" altLang="es-MX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56E5A-9FAF-4D30-A490-08E59EF2E8D1}" type="datetimeFigureOut">
              <a:rPr lang="es-MX"/>
              <a:pPr>
                <a:defRPr/>
              </a:pPr>
              <a:t>05/12/2017</a:t>
            </a:fld>
            <a:endParaRPr lang="es-MX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6CF67AAB-DCAB-44BA-AF85-CB512632A776}" type="slidenum">
              <a:rPr lang="es-MX" altLang="es-MX"/>
              <a:pPr/>
              <a:t>‹Nº›</a:t>
            </a:fld>
            <a:endParaRPr lang="es-MX" altLang="es-MX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 dirty="0"/>
          </a:p>
        </p:txBody>
      </p:sp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s-MX" sz="8000" dirty="0" smtClean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s-MX" sz="8000" dirty="0" smtClean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C96B7-A161-43AC-8920-56EB4F112DF7}" type="datetimeFigureOut">
              <a:rPr lang="es-MX"/>
              <a:pPr>
                <a:defRPr/>
              </a:pPr>
              <a:t>05/12/2017</a:t>
            </a:fld>
            <a:endParaRPr lang="es-MX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A2B3E784-7830-49BE-A5EB-752814715D5D}" type="slidenum">
              <a:rPr lang="es-MX" altLang="es-MX"/>
              <a:pPr/>
              <a:t>‹Nº›</a:t>
            </a:fld>
            <a:endParaRPr lang="es-MX" altLang="es-MX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CA691-25E1-4FED-A110-E3EA0A9505CD}" type="datetimeFigureOut">
              <a:rPr lang="es-MX"/>
              <a:pPr>
                <a:defRPr/>
              </a:pPr>
              <a:t>05/12/2017</a:t>
            </a:fld>
            <a:endParaRPr lang="es-MX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79D75E21-E26E-4955-9AF6-27EA35F4DBA6}" type="slidenum">
              <a:rPr lang="es-MX" altLang="es-MX"/>
              <a:pPr/>
              <a:t>‹Nº›</a:t>
            </a:fld>
            <a:endParaRPr lang="es-MX" altLang="es-MX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310A4-F40C-4953-A0F0-861F971A2838}" type="datetimeFigureOut">
              <a:rPr lang="es-MX"/>
              <a:pPr>
                <a:defRPr/>
              </a:pPr>
              <a:t>05/12/2017</a:t>
            </a:fld>
            <a:endParaRPr lang="es-MX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9BEB33-E047-4AD4-8C41-B2FA63B5F727}" type="slidenum">
              <a:rPr lang="es-MX" altLang="es-MX"/>
              <a:pPr/>
              <a:t>‹Nº›</a:t>
            </a:fld>
            <a:endParaRPr lang="es-MX" altLang="es-MX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D1FC8-EF18-4C06-A212-717C6557DE3B}" type="datetimeFigureOut">
              <a:rPr lang="es-MX"/>
              <a:pPr>
                <a:defRPr/>
              </a:pPr>
              <a:t>05/12/2017</a:t>
            </a:fld>
            <a:endParaRPr lang="es-MX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56DD01-B1FB-4BD7-8C08-AC48FDE80F17}" type="slidenum">
              <a:rPr lang="es-MX" altLang="es-MX"/>
              <a:pPr/>
              <a:t>‹Nº›</a:t>
            </a:fld>
            <a:endParaRPr lang="es-MX" altLang="es-MX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3ED8A-C4B7-40D2-A01A-B754EF56BD66}" type="datetimeFigureOut">
              <a:rPr lang="es-MX"/>
              <a:pPr>
                <a:defRPr/>
              </a:pPr>
              <a:t>05/12/2017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24228-3824-41DC-A045-B42D3C4083F2}" type="datetimeFigureOut">
              <a:rPr lang="es-MX"/>
              <a:pPr>
                <a:defRPr/>
              </a:pPr>
              <a:t>05/12/2017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99F7460A-E20B-4C4C-88E0-FAEC49E317C8}" type="slidenum">
              <a:rPr lang="es-MX" altLang="es-MX"/>
              <a:pPr/>
              <a:t>‹Nº›</a:t>
            </a:fld>
            <a:endParaRPr lang="es-MX" altLang="es-MX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35339-E01B-4A32-BF5C-0613AE7634B0}" type="datetimeFigureOut">
              <a:rPr lang="es-MX"/>
              <a:pPr>
                <a:defRPr/>
              </a:pPr>
              <a:t>05/12/2017</a:t>
            </a:fld>
            <a:endParaRPr lang="es-MX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13C3AD-B08F-45A7-88B4-520665DA35C1}" type="slidenum">
              <a:rPr lang="es-MX" altLang="es-MX"/>
              <a:pPr/>
              <a:t>‹Nº›</a:t>
            </a:fld>
            <a:endParaRPr lang="es-MX" altLang="es-MX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9BCDD-8557-49C1-A606-0BA4841507FD}" type="datetimeFigureOut">
              <a:rPr lang="es-MX"/>
              <a:pPr>
                <a:defRPr/>
              </a:pPr>
              <a:t>05/12/2017</a:t>
            </a:fld>
            <a:endParaRPr lang="es-MX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276CEE-9B5C-484B-8E45-33C9B9B9FDE4}" type="slidenum">
              <a:rPr lang="es-MX" altLang="es-MX"/>
              <a:pPr/>
              <a:t>‹Nº›</a:t>
            </a:fld>
            <a:endParaRPr lang="es-MX" altLang="es-MX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4F239-A660-414D-8DD6-28710D5CA3EE}" type="datetimeFigureOut">
              <a:rPr lang="es-MX"/>
              <a:pPr>
                <a:defRPr/>
              </a:pPr>
              <a:t>05/12/2017</a:t>
            </a:fld>
            <a:endParaRPr lang="es-MX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EDA783-0C95-4269-BAFA-77DB179A3047}" type="slidenum">
              <a:rPr lang="es-MX" altLang="es-MX"/>
              <a:pPr/>
              <a:t>‹Nº›</a:t>
            </a:fld>
            <a:endParaRPr lang="es-MX" altLang="es-MX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0B998-3D6C-4847-914D-75A602CE337E}" type="datetimeFigureOut">
              <a:rPr lang="es-MX"/>
              <a:pPr>
                <a:defRPr/>
              </a:pPr>
              <a:t>05/12/2017</a:t>
            </a:fld>
            <a:endParaRPr lang="es-MX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8036A0-A57F-47DE-94B2-482F485AF254}" type="slidenum">
              <a:rPr lang="es-MX" altLang="es-MX"/>
              <a:pPr/>
              <a:t>‹Nº›</a:t>
            </a:fld>
            <a:endParaRPr lang="es-MX" altLang="es-MX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C90E4-4CC2-4FF6-964A-EE2B575EF9DD}" type="datetimeFigureOut">
              <a:rPr lang="es-MX"/>
              <a:pPr>
                <a:defRPr/>
              </a:pPr>
              <a:t>05/12/2017</a:t>
            </a:fld>
            <a:endParaRPr lang="es-MX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9FDC5D-CD73-4CD7-9A27-49C00D32D8A2}" type="slidenum">
              <a:rPr lang="es-MX" altLang="es-MX"/>
              <a:pPr/>
              <a:t>‹Nº›</a:t>
            </a:fld>
            <a:endParaRPr lang="es-MX" altLang="es-MX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MX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noProof="0" dirty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3F522-D1FB-46A3-A9DD-2BBDC3EDD893}" type="datetimeFigureOut">
              <a:rPr lang="es-MX"/>
              <a:pPr>
                <a:defRPr/>
              </a:pPr>
              <a:t>05/12/2017</a:t>
            </a:fld>
            <a:endParaRPr lang="es-MX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fld id="{3363B02F-98D8-4FD3-8F12-41E929D184B8}" type="slidenum">
              <a:rPr lang="es-MX" altLang="es-MX"/>
              <a:pPr/>
              <a:t>‹Nº›</a:t>
            </a:fld>
            <a:endParaRPr lang="es-MX" altLang="es-MX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1051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2147483646 w 22"/>
                <a:gd name="T1" fmla="*/ 2147483646 h 136"/>
                <a:gd name="T2" fmla="*/ 2147483646 w 22"/>
                <a:gd name="T3" fmla="*/ 2147483646 h 136"/>
                <a:gd name="T4" fmla="*/ 0 w 22"/>
                <a:gd name="T5" fmla="*/ 0 h 136"/>
                <a:gd name="T6" fmla="*/ 0 w 22"/>
                <a:gd name="T7" fmla="*/ 2147483646 h 136"/>
                <a:gd name="T8" fmla="*/ 2147483646 w 22"/>
                <a:gd name="T9" fmla="*/ 2147483646 h 136"/>
                <a:gd name="T10" fmla="*/ 2147483646 w 22"/>
                <a:gd name="T11" fmla="*/ 2147483646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1052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2147483646 w 140"/>
                <a:gd name="T1" fmla="*/ 2147483646 h 504"/>
                <a:gd name="T2" fmla="*/ 2147483646 w 140"/>
                <a:gd name="T3" fmla="*/ 2147483646 h 504"/>
                <a:gd name="T4" fmla="*/ 2147483646 w 140"/>
                <a:gd name="T5" fmla="*/ 2147483646 h 504"/>
                <a:gd name="T6" fmla="*/ 2147483646 w 140"/>
                <a:gd name="T7" fmla="*/ 2147483646 h 504"/>
                <a:gd name="T8" fmla="*/ 0 w 140"/>
                <a:gd name="T9" fmla="*/ 0 h 504"/>
                <a:gd name="T10" fmla="*/ 2147483646 w 140"/>
                <a:gd name="T11" fmla="*/ 2147483646 h 504"/>
                <a:gd name="T12" fmla="*/ 2147483646 w 140"/>
                <a:gd name="T13" fmla="*/ 2147483646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1053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2147483646 w 132"/>
                <a:gd name="T1" fmla="*/ 2147483646 h 308"/>
                <a:gd name="T2" fmla="*/ 0 w 132"/>
                <a:gd name="T3" fmla="*/ 0 h 308"/>
                <a:gd name="T4" fmla="*/ 0 w 132"/>
                <a:gd name="T5" fmla="*/ 2147483646 h 308"/>
                <a:gd name="T6" fmla="*/ 2147483646 w 132"/>
                <a:gd name="T7" fmla="*/ 2147483646 h 308"/>
                <a:gd name="T8" fmla="*/ 2147483646 w 132"/>
                <a:gd name="T9" fmla="*/ 2147483646 h 308"/>
                <a:gd name="T10" fmla="*/ 2147483646 w 132"/>
                <a:gd name="T11" fmla="*/ 2147483646 h 308"/>
                <a:gd name="T12" fmla="*/ 2147483646 w 132"/>
                <a:gd name="T13" fmla="*/ 2147483646 h 308"/>
                <a:gd name="T14" fmla="*/ 2147483646 w 132"/>
                <a:gd name="T15" fmla="*/ 2147483646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1054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2147483646 w 37"/>
                <a:gd name="T1" fmla="*/ 2147483646 h 79"/>
                <a:gd name="T2" fmla="*/ 2147483646 w 37"/>
                <a:gd name="T3" fmla="*/ 2147483646 h 79"/>
                <a:gd name="T4" fmla="*/ 0 w 37"/>
                <a:gd name="T5" fmla="*/ 0 h 79"/>
                <a:gd name="T6" fmla="*/ 2147483646 w 37"/>
                <a:gd name="T7" fmla="*/ 2147483646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1055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2147483646 w 178"/>
                <a:gd name="T1" fmla="*/ 2147483646 h 722"/>
                <a:gd name="T2" fmla="*/ 2147483646 w 178"/>
                <a:gd name="T3" fmla="*/ 2147483646 h 722"/>
                <a:gd name="T4" fmla="*/ 2147483646 w 178"/>
                <a:gd name="T5" fmla="*/ 2147483646 h 722"/>
                <a:gd name="T6" fmla="*/ 2147483646 w 178"/>
                <a:gd name="T7" fmla="*/ 2147483646 h 722"/>
                <a:gd name="T8" fmla="*/ 0 w 178"/>
                <a:gd name="T9" fmla="*/ 0 h 722"/>
                <a:gd name="T10" fmla="*/ 2147483646 w 178"/>
                <a:gd name="T11" fmla="*/ 2147483646 h 722"/>
                <a:gd name="T12" fmla="*/ 2147483646 w 178"/>
                <a:gd name="T13" fmla="*/ 2147483646 h 722"/>
                <a:gd name="T14" fmla="*/ 2147483646 w 178"/>
                <a:gd name="T15" fmla="*/ 2147483646 h 722"/>
                <a:gd name="T16" fmla="*/ 2147483646 w 178"/>
                <a:gd name="T17" fmla="*/ 2147483646 h 722"/>
                <a:gd name="T18" fmla="*/ 2147483646 w 178"/>
                <a:gd name="T19" fmla="*/ 2147483646 h 722"/>
                <a:gd name="T20" fmla="*/ 2147483646 w 178"/>
                <a:gd name="T21" fmla="*/ 2147483646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1056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2147483646 w 23"/>
                <a:gd name="T1" fmla="*/ 2147483646 h 635"/>
                <a:gd name="T2" fmla="*/ 2147483646 w 23"/>
                <a:gd name="T3" fmla="*/ 2147483646 h 635"/>
                <a:gd name="T4" fmla="*/ 2147483646 w 23"/>
                <a:gd name="T5" fmla="*/ 2147483646 h 635"/>
                <a:gd name="T6" fmla="*/ 2147483646 w 23"/>
                <a:gd name="T7" fmla="*/ 2147483646 h 635"/>
                <a:gd name="T8" fmla="*/ 2147483646 w 23"/>
                <a:gd name="T9" fmla="*/ 2147483646 h 635"/>
                <a:gd name="T10" fmla="*/ 2147483646 w 23"/>
                <a:gd name="T11" fmla="*/ 2147483646 h 635"/>
                <a:gd name="T12" fmla="*/ 2147483646 w 23"/>
                <a:gd name="T13" fmla="*/ 0 h 635"/>
                <a:gd name="T14" fmla="*/ 2147483646 w 23"/>
                <a:gd name="T15" fmla="*/ 0 h 635"/>
                <a:gd name="T16" fmla="*/ 2147483646 w 23"/>
                <a:gd name="T17" fmla="*/ 2147483646 h 635"/>
                <a:gd name="T18" fmla="*/ 2147483646 w 23"/>
                <a:gd name="T19" fmla="*/ 2147483646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1057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2147483646 w 17"/>
                <a:gd name="T3" fmla="*/ 2147483646 h 107"/>
                <a:gd name="T4" fmla="*/ 2147483646 w 17"/>
                <a:gd name="T5" fmla="*/ 2147483646 h 107"/>
                <a:gd name="T6" fmla="*/ 2147483646 w 17"/>
                <a:gd name="T7" fmla="*/ 2147483646 h 107"/>
                <a:gd name="T8" fmla="*/ 2147483646 w 17"/>
                <a:gd name="T9" fmla="*/ 2147483646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1058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2147483646 w 41"/>
                <a:gd name="T3" fmla="*/ 2147483646 h 222"/>
                <a:gd name="T4" fmla="*/ 2147483646 w 41"/>
                <a:gd name="T5" fmla="*/ 2147483646 h 222"/>
                <a:gd name="T6" fmla="*/ 2147483646 w 41"/>
                <a:gd name="T7" fmla="*/ 2147483646 h 222"/>
                <a:gd name="T8" fmla="*/ 2147483646 w 41"/>
                <a:gd name="T9" fmla="*/ 2147483646 h 222"/>
                <a:gd name="T10" fmla="*/ 2147483646 w 41"/>
                <a:gd name="T11" fmla="*/ 2147483646 h 222"/>
                <a:gd name="T12" fmla="*/ 2147483646 w 41"/>
                <a:gd name="T13" fmla="*/ 2147483646 h 222"/>
                <a:gd name="T14" fmla="*/ 2147483646 w 41"/>
                <a:gd name="T15" fmla="*/ 2147483646 h 222"/>
                <a:gd name="T16" fmla="*/ 2147483646 w 41"/>
                <a:gd name="T17" fmla="*/ 2147483646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1059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2147483646 w 450"/>
                <a:gd name="T1" fmla="*/ 2147483646 h 878"/>
                <a:gd name="T2" fmla="*/ 2147483646 w 450"/>
                <a:gd name="T3" fmla="*/ 2147483646 h 878"/>
                <a:gd name="T4" fmla="*/ 2147483646 w 450"/>
                <a:gd name="T5" fmla="*/ 2147483646 h 878"/>
                <a:gd name="T6" fmla="*/ 2147483646 w 450"/>
                <a:gd name="T7" fmla="*/ 2147483646 h 878"/>
                <a:gd name="T8" fmla="*/ 2147483646 w 450"/>
                <a:gd name="T9" fmla="*/ 2147483646 h 878"/>
                <a:gd name="T10" fmla="*/ 2147483646 w 450"/>
                <a:gd name="T11" fmla="*/ 2147483646 h 878"/>
                <a:gd name="T12" fmla="*/ 2147483646 w 450"/>
                <a:gd name="T13" fmla="*/ 2147483646 h 878"/>
                <a:gd name="T14" fmla="*/ 2147483646 w 450"/>
                <a:gd name="T15" fmla="*/ 0 h 878"/>
                <a:gd name="T16" fmla="*/ 2147483646 w 450"/>
                <a:gd name="T17" fmla="*/ 2147483646 h 878"/>
                <a:gd name="T18" fmla="*/ 2147483646 w 450"/>
                <a:gd name="T19" fmla="*/ 2147483646 h 878"/>
                <a:gd name="T20" fmla="*/ 2147483646 w 450"/>
                <a:gd name="T21" fmla="*/ 2147483646 h 878"/>
                <a:gd name="T22" fmla="*/ 2147483646 w 450"/>
                <a:gd name="T23" fmla="*/ 2147483646 h 878"/>
                <a:gd name="T24" fmla="*/ 2147483646 w 450"/>
                <a:gd name="T25" fmla="*/ 2147483646 h 878"/>
                <a:gd name="T26" fmla="*/ 0 w 450"/>
                <a:gd name="T27" fmla="*/ 2147483646 h 878"/>
                <a:gd name="T28" fmla="*/ 0 w 450"/>
                <a:gd name="T29" fmla="*/ 2147483646 h 878"/>
                <a:gd name="T30" fmla="*/ 2147483646 w 450"/>
                <a:gd name="T31" fmla="*/ 2147483646 h 878"/>
                <a:gd name="T32" fmla="*/ 2147483646 w 450"/>
                <a:gd name="T33" fmla="*/ 2147483646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1060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2147483646 w 35"/>
                <a:gd name="T3" fmla="*/ 2147483646 h 73"/>
                <a:gd name="T4" fmla="*/ 2147483646 w 35"/>
                <a:gd name="T5" fmla="*/ 2147483646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1061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2147483646 w 8"/>
                <a:gd name="T1" fmla="*/ 2147483646 h 48"/>
                <a:gd name="T2" fmla="*/ 2147483646 w 8"/>
                <a:gd name="T3" fmla="*/ 2147483646 h 48"/>
                <a:gd name="T4" fmla="*/ 2147483646 w 8"/>
                <a:gd name="T5" fmla="*/ 2147483646 h 48"/>
                <a:gd name="T6" fmla="*/ 2147483646 w 8"/>
                <a:gd name="T7" fmla="*/ 0 h 48"/>
                <a:gd name="T8" fmla="*/ 0 w 8"/>
                <a:gd name="T9" fmla="*/ 2147483646 h 48"/>
                <a:gd name="T10" fmla="*/ 2147483646 w 8"/>
                <a:gd name="T11" fmla="*/ 2147483646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1062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2147483646 w 52"/>
                <a:gd name="T1" fmla="*/ 2147483646 h 135"/>
                <a:gd name="T2" fmla="*/ 0 w 52"/>
                <a:gd name="T3" fmla="*/ 0 h 135"/>
                <a:gd name="T4" fmla="*/ 2147483646 w 52"/>
                <a:gd name="T5" fmla="*/ 2147483646 h 135"/>
                <a:gd name="T6" fmla="*/ 2147483646 w 52"/>
                <a:gd name="T7" fmla="*/ 2147483646 h 135"/>
                <a:gd name="T8" fmla="*/ 2147483646 w 52"/>
                <a:gd name="T9" fmla="*/ 2147483646 h 135"/>
                <a:gd name="T10" fmla="*/ 2147483646 w 52"/>
                <a:gd name="T11" fmla="*/ 2147483646 h 135"/>
                <a:gd name="T12" fmla="*/ 2147483646 w 52"/>
                <a:gd name="T13" fmla="*/ 2147483646 h 135"/>
                <a:gd name="T14" fmla="*/ 2147483646 w 52"/>
                <a:gd name="T15" fmla="*/ 2147483646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MX" dirty="0"/>
            </a:p>
          </p:txBody>
        </p:sp>
      </p:grpSp>
      <p:grpSp>
        <p:nvGrpSpPr>
          <p:cNvPr id="1027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5717"/>
            <a:chExt cx="1952625" cy="5678034"/>
          </a:xfrm>
        </p:grpSpPr>
        <p:sp>
          <p:nvSpPr>
            <p:cNvPr id="1039" name="Freeform 27"/>
            <p:cNvSpPr>
              <a:spLocks/>
            </p:cNvSpPr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>
                <a:gd name="T0" fmla="*/ 2147483646 w 103"/>
                <a:gd name="T1" fmla="*/ 2147483646 h 920"/>
                <a:gd name="T2" fmla="*/ 2147483646 w 103"/>
                <a:gd name="T3" fmla="*/ 2147483646 h 920"/>
                <a:gd name="T4" fmla="*/ 2147483646 w 103"/>
                <a:gd name="T5" fmla="*/ 2147483646 h 920"/>
                <a:gd name="T6" fmla="*/ 2147483646 w 103"/>
                <a:gd name="T7" fmla="*/ 2147483646 h 920"/>
                <a:gd name="T8" fmla="*/ 2147483646 w 103"/>
                <a:gd name="T9" fmla="*/ 2147483646 h 920"/>
                <a:gd name="T10" fmla="*/ 2147483646 w 103"/>
                <a:gd name="T11" fmla="*/ 2147483646 h 920"/>
                <a:gd name="T12" fmla="*/ 2147483646 w 103"/>
                <a:gd name="T13" fmla="*/ 2147483646 h 920"/>
                <a:gd name="T14" fmla="*/ 2147483646 w 103"/>
                <a:gd name="T15" fmla="*/ 2147483646 h 920"/>
                <a:gd name="T16" fmla="*/ 2147483646 w 103"/>
                <a:gd name="T17" fmla="*/ 2147483646 h 920"/>
                <a:gd name="T18" fmla="*/ 2147483646 w 103"/>
                <a:gd name="T19" fmla="*/ 2147483646 h 920"/>
                <a:gd name="T20" fmla="*/ 2147483646 w 103"/>
                <a:gd name="T21" fmla="*/ 2147483646 h 920"/>
                <a:gd name="T22" fmla="*/ 2147483646 w 103"/>
                <a:gd name="T23" fmla="*/ 0 h 920"/>
                <a:gd name="T24" fmla="*/ 0 w 103"/>
                <a:gd name="T25" fmla="*/ 0 h 920"/>
                <a:gd name="T26" fmla="*/ 2147483646 w 103"/>
                <a:gd name="T27" fmla="*/ 2147483646 h 920"/>
                <a:gd name="T28" fmla="*/ 2147483646 w 103"/>
                <a:gd name="T29" fmla="*/ 2147483646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1040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2147483646 w 88"/>
                <a:gd name="T1" fmla="*/ 2147483646 h 330"/>
                <a:gd name="T2" fmla="*/ 2147483646 w 88"/>
                <a:gd name="T3" fmla="*/ 2147483646 h 330"/>
                <a:gd name="T4" fmla="*/ 2147483646 w 88"/>
                <a:gd name="T5" fmla="*/ 2147483646 h 330"/>
                <a:gd name="T6" fmla="*/ 2147483646 w 88"/>
                <a:gd name="T7" fmla="*/ 2147483646 h 330"/>
                <a:gd name="T8" fmla="*/ 2147483646 w 88"/>
                <a:gd name="T9" fmla="*/ 2147483646 h 330"/>
                <a:gd name="T10" fmla="*/ 0 w 88"/>
                <a:gd name="T11" fmla="*/ 0 h 330"/>
                <a:gd name="T12" fmla="*/ 2147483646 w 88"/>
                <a:gd name="T13" fmla="*/ 2147483646 h 330"/>
                <a:gd name="T14" fmla="*/ 2147483646 w 88"/>
                <a:gd name="T15" fmla="*/ 2147483646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1041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2147483646 w 90"/>
                <a:gd name="T1" fmla="*/ 2147483646 h 207"/>
                <a:gd name="T2" fmla="*/ 0 w 90"/>
                <a:gd name="T3" fmla="*/ 0 h 207"/>
                <a:gd name="T4" fmla="*/ 2147483646 w 90"/>
                <a:gd name="T5" fmla="*/ 2147483646 h 207"/>
                <a:gd name="T6" fmla="*/ 2147483646 w 90"/>
                <a:gd name="T7" fmla="*/ 2147483646 h 207"/>
                <a:gd name="T8" fmla="*/ 2147483646 w 90"/>
                <a:gd name="T9" fmla="*/ 2147483646 h 207"/>
                <a:gd name="T10" fmla="*/ 2147483646 w 90"/>
                <a:gd name="T11" fmla="*/ 2147483646 h 207"/>
                <a:gd name="T12" fmla="*/ 2147483646 w 90"/>
                <a:gd name="T13" fmla="*/ 2147483646 h 207"/>
                <a:gd name="T14" fmla="*/ 2147483646 w 90"/>
                <a:gd name="T15" fmla="*/ 2147483646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1042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2147483646 w 115"/>
                <a:gd name="T1" fmla="*/ 2147483646 h 467"/>
                <a:gd name="T2" fmla="*/ 2147483646 w 115"/>
                <a:gd name="T3" fmla="*/ 2147483646 h 467"/>
                <a:gd name="T4" fmla="*/ 2147483646 w 115"/>
                <a:gd name="T5" fmla="*/ 2147483646 h 467"/>
                <a:gd name="T6" fmla="*/ 2147483646 w 115"/>
                <a:gd name="T7" fmla="*/ 2147483646 h 467"/>
                <a:gd name="T8" fmla="*/ 0 w 115"/>
                <a:gd name="T9" fmla="*/ 0 h 467"/>
                <a:gd name="T10" fmla="*/ 2147483646 w 115"/>
                <a:gd name="T11" fmla="*/ 2147483646 h 467"/>
                <a:gd name="T12" fmla="*/ 2147483646 w 115"/>
                <a:gd name="T13" fmla="*/ 2147483646 h 467"/>
                <a:gd name="T14" fmla="*/ 2147483646 w 115"/>
                <a:gd name="T15" fmla="*/ 2147483646 h 467"/>
                <a:gd name="T16" fmla="*/ 2147483646 w 115"/>
                <a:gd name="T17" fmla="*/ 2147483646 h 467"/>
                <a:gd name="T18" fmla="*/ 2147483646 w 115"/>
                <a:gd name="T19" fmla="*/ 2147483646 h 467"/>
                <a:gd name="T20" fmla="*/ 2147483646 w 115"/>
                <a:gd name="T21" fmla="*/ 2147483646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1043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2147483646 w 36"/>
                <a:gd name="T1" fmla="*/ 2147483646 h 633"/>
                <a:gd name="T2" fmla="*/ 2147483646 w 36"/>
                <a:gd name="T3" fmla="*/ 2147483646 h 633"/>
                <a:gd name="T4" fmla="*/ 2147483646 w 36"/>
                <a:gd name="T5" fmla="*/ 2147483646 h 633"/>
                <a:gd name="T6" fmla="*/ 2147483646 w 36"/>
                <a:gd name="T7" fmla="*/ 2147483646 h 633"/>
                <a:gd name="T8" fmla="*/ 2147483646 w 36"/>
                <a:gd name="T9" fmla="*/ 2147483646 h 633"/>
                <a:gd name="T10" fmla="*/ 2147483646 w 36"/>
                <a:gd name="T11" fmla="*/ 0 h 633"/>
                <a:gd name="T12" fmla="*/ 2147483646 w 36"/>
                <a:gd name="T13" fmla="*/ 0 h 633"/>
                <a:gd name="T14" fmla="*/ 2147483646 w 36"/>
                <a:gd name="T15" fmla="*/ 2147483646 h 633"/>
                <a:gd name="T16" fmla="*/ 2147483646 w 36"/>
                <a:gd name="T17" fmla="*/ 2147483646 h 633"/>
                <a:gd name="T18" fmla="*/ 2147483646 w 36"/>
                <a:gd name="T19" fmla="*/ 2147483646 h 633"/>
                <a:gd name="T20" fmla="*/ 2147483646 w 36"/>
                <a:gd name="T21" fmla="*/ 2147483646 h 633"/>
                <a:gd name="T22" fmla="*/ 2147483646 w 36"/>
                <a:gd name="T23" fmla="*/ 2147483646 h 633"/>
                <a:gd name="T24" fmla="*/ 2147483646 w 36"/>
                <a:gd name="T25" fmla="*/ 2147483646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1044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2147483646 w 28"/>
                <a:gd name="T1" fmla="*/ 2147483646 h 59"/>
                <a:gd name="T2" fmla="*/ 2147483646 w 28"/>
                <a:gd name="T3" fmla="*/ 2147483646 h 59"/>
                <a:gd name="T4" fmla="*/ 0 w 28"/>
                <a:gd name="T5" fmla="*/ 0 h 59"/>
                <a:gd name="T6" fmla="*/ 2147483646 w 28"/>
                <a:gd name="T7" fmla="*/ 2147483646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1045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2147483646 w 17"/>
                <a:gd name="T1" fmla="*/ 2147483646 h 107"/>
                <a:gd name="T2" fmla="*/ 2147483646 w 17"/>
                <a:gd name="T3" fmla="*/ 2147483646 h 107"/>
                <a:gd name="T4" fmla="*/ 2147483646 w 17"/>
                <a:gd name="T5" fmla="*/ 2147483646 h 107"/>
                <a:gd name="T6" fmla="*/ 2147483646 w 17"/>
                <a:gd name="T7" fmla="*/ 2147483646 h 107"/>
                <a:gd name="T8" fmla="*/ 0 w 17"/>
                <a:gd name="T9" fmla="*/ 0 h 107"/>
                <a:gd name="T10" fmla="*/ 0 w 17"/>
                <a:gd name="T11" fmla="*/ 2147483646 h 107"/>
                <a:gd name="T12" fmla="*/ 2147483646 w 17"/>
                <a:gd name="T13" fmla="*/ 2147483646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1046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2147483646 w 294"/>
                <a:gd name="T1" fmla="*/ 2147483646 h 568"/>
                <a:gd name="T2" fmla="*/ 2147483646 w 294"/>
                <a:gd name="T3" fmla="*/ 2147483646 h 568"/>
                <a:gd name="T4" fmla="*/ 2147483646 w 294"/>
                <a:gd name="T5" fmla="*/ 2147483646 h 568"/>
                <a:gd name="T6" fmla="*/ 2147483646 w 294"/>
                <a:gd name="T7" fmla="*/ 2147483646 h 568"/>
                <a:gd name="T8" fmla="*/ 2147483646 w 294"/>
                <a:gd name="T9" fmla="*/ 2147483646 h 568"/>
                <a:gd name="T10" fmla="*/ 2147483646 w 294"/>
                <a:gd name="T11" fmla="*/ 2147483646 h 568"/>
                <a:gd name="T12" fmla="*/ 2147483646 w 294"/>
                <a:gd name="T13" fmla="*/ 0 h 568"/>
                <a:gd name="T14" fmla="*/ 2147483646 w 294"/>
                <a:gd name="T15" fmla="*/ 0 h 568"/>
                <a:gd name="T16" fmla="*/ 2147483646 w 294"/>
                <a:gd name="T17" fmla="*/ 2147483646 h 568"/>
                <a:gd name="T18" fmla="*/ 2147483646 w 294"/>
                <a:gd name="T19" fmla="*/ 2147483646 h 568"/>
                <a:gd name="T20" fmla="*/ 2147483646 w 294"/>
                <a:gd name="T21" fmla="*/ 2147483646 h 568"/>
                <a:gd name="T22" fmla="*/ 2147483646 w 294"/>
                <a:gd name="T23" fmla="*/ 2147483646 h 568"/>
                <a:gd name="T24" fmla="*/ 2147483646 w 294"/>
                <a:gd name="T25" fmla="*/ 2147483646 h 568"/>
                <a:gd name="T26" fmla="*/ 0 w 294"/>
                <a:gd name="T27" fmla="*/ 2147483646 h 568"/>
                <a:gd name="T28" fmla="*/ 2147483646 w 294"/>
                <a:gd name="T29" fmla="*/ 2147483646 h 568"/>
                <a:gd name="T30" fmla="*/ 2147483646 w 294"/>
                <a:gd name="T31" fmla="*/ 2147483646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1047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2147483646 w 25"/>
                <a:gd name="T3" fmla="*/ 2147483646 h 53"/>
                <a:gd name="T4" fmla="*/ 2147483646 w 25"/>
                <a:gd name="T5" fmla="*/ 2147483646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1048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2147483646 w 29"/>
                <a:gd name="T3" fmla="*/ 2147483646 h 141"/>
                <a:gd name="T4" fmla="*/ 2147483646 w 29"/>
                <a:gd name="T5" fmla="*/ 2147483646 h 141"/>
                <a:gd name="T6" fmla="*/ 2147483646 w 29"/>
                <a:gd name="T7" fmla="*/ 2147483646 h 141"/>
                <a:gd name="T8" fmla="*/ 2147483646 w 29"/>
                <a:gd name="T9" fmla="*/ 2147483646 h 141"/>
                <a:gd name="T10" fmla="*/ 2147483646 w 29"/>
                <a:gd name="T11" fmla="*/ 2147483646 h 141"/>
                <a:gd name="T12" fmla="*/ 2147483646 w 29"/>
                <a:gd name="T13" fmla="*/ 2147483646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1049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2147483646 h 48"/>
                <a:gd name="T2" fmla="*/ 2147483646 w 8"/>
                <a:gd name="T3" fmla="*/ 2147483646 h 48"/>
                <a:gd name="T4" fmla="*/ 2147483646 w 8"/>
                <a:gd name="T5" fmla="*/ 2147483646 h 48"/>
                <a:gd name="T6" fmla="*/ 2147483646 w 8"/>
                <a:gd name="T7" fmla="*/ 2147483646 h 48"/>
                <a:gd name="T8" fmla="*/ 0 w 8"/>
                <a:gd name="T9" fmla="*/ 0 h 48"/>
                <a:gd name="T10" fmla="*/ 0 w 8"/>
                <a:gd name="T11" fmla="*/ 2147483646 h 48"/>
                <a:gd name="T12" fmla="*/ 0 w 8"/>
                <a:gd name="T13" fmla="*/ 2147483646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1050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2147483646 w 44"/>
                <a:gd name="T1" fmla="*/ 2147483646 h 111"/>
                <a:gd name="T2" fmla="*/ 0 w 44"/>
                <a:gd name="T3" fmla="*/ 0 h 111"/>
                <a:gd name="T4" fmla="*/ 2147483646 w 44"/>
                <a:gd name="T5" fmla="*/ 2147483646 h 111"/>
                <a:gd name="T6" fmla="*/ 2147483646 w 44"/>
                <a:gd name="T7" fmla="*/ 2147483646 h 111"/>
                <a:gd name="T8" fmla="*/ 2147483646 w 44"/>
                <a:gd name="T9" fmla="*/ 2147483646 h 111"/>
                <a:gd name="T10" fmla="*/ 2147483646 w 44"/>
                <a:gd name="T11" fmla="*/ 2147483646 h 111"/>
                <a:gd name="T12" fmla="*/ 2147483646 w 44"/>
                <a:gd name="T13" fmla="*/ 2147483646 h 111"/>
                <a:gd name="T14" fmla="*/ 2147483646 w 44"/>
                <a:gd name="T15" fmla="*/ 2147483646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MX" dirty="0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 smtClean="0"/>
              <a:t>Haga clic para modificar el estilo de título del patrón</a:t>
            </a:r>
            <a:endParaRPr lang="en-US" altLang="es-MX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 smtClean="0"/>
              <a:t>Haga clic para modificar el estilo de texto del patrón</a:t>
            </a:r>
          </a:p>
          <a:p>
            <a:pPr lvl="1"/>
            <a:r>
              <a:rPr lang="es-ES" altLang="es-MX" smtClean="0"/>
              <a:t>Segundo nivel</a:t>
            </a:r>
          </a:p>
          <a:p>
            <a:pPr lvl="2"/>
            <a:r>
              <a:rPr lang="es-ES" altLang="es-MX" smtClean="0"/>
              <a:t>Tercer nivel</a:t>
            </a:r>
          </a:p>
          <a:p>
            <a:pPr lvl="3"/>
            <a:r>
              <a:rPr lang="es-ES" altLang="es-MX" smtClean="0"/>
              <a:t>Cuarto nivel</a:t>
            </a:r>
          </a:p>
          <a:p>
            <a:pPr lvl="4"/>
            <a:r>
              <a:rPr lang="es-ES" altLang="es-MX" smtClean="0"/>
              <a:t>Quinto nivel</a:t>
            </a:r>
            <a:endParaRPr lang="en-US" altLang="es-MX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6C401E3-B272-4BA9-AB2A-6E89379B2358}" type="datetimeFigureOut">
              <a:rPr lang="es-MX"/>
              <a:pPr>
                <a:defRPr/>
              </a:pPr>
              <a:t>05/12/2017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2000">
                <a:solidFill>
                  <a:srgbClr val="FEFFFF"/>
                </a:solidFill>
              </a:defRPr>
            </a:lvl1pPr>
          </a:lstStyle>
          <a:p>
            <a:fld id="{4B01FA3F-BDBB-4794-AD86-2C0CEAC3602F}" type="slidenum">
              <a:rPr lang="es-MX" altLang="es-MX"/>
              <a:pPr/>
              <a:t>‹Nº›</a:t>
            </a:fld>
            <a:endParaRPr lang="es-MX" altLang="es-MX" dirty="0"/>
          </a:p>
        </p:txBody>
      </p:sp>
      <p:grpSp>
        <p:nvGrpSpPr>
          <p:cNvPr id="1034" name="Grupo 42"/>
          <p:cNvGrpSpPr>
            <a:grpSpLocks/>
          </p:cNvGrpSpPr>
          <p:nvPr userDrawn="1"/>
        </p:nvGrpSpPr>
        <p:grpSpPr bwMode="auto">
          <a:xfrm>
            <a:off x="0" y="0"/>
            <a:ext cx="9144000" cy="1149350"/>
            <a:chOff x="0" y="0"/>
            <a:chExt cx="9144000" cy="1149350"/>
          </a:xfrm>
        </p:grpSpPr>
        <p:pic>
          <p:nvPicPr>
            <p:cNvPr id="1035" name="Picture 3"/>
            <p:cNvPicPr>
              <a:picLocks noChangeAspect="1" noChangeArrowheads="1"/>
            </p:cNvPicPr>
            <p:nvPr userDrawn="1"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0" y="0"/>
              <a:ext cx="9144000" cy="1149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36" name="10 Grupo"/>
            <p:cNvGrpSpPr>
              <a:grpSpLocks/>
            </p:cNvGrpSpPr>
            <p:nvPr userDrawn="1"/>
          </p:nvGrpSpPr>
          <p:grpSpPr bwMode="auto">
            <a:xfrm>
              <a:off x="821933" y="144463"/>
              <a:ext cx="7500134" cy="860424"/>
              <a:chOff x="1359422" y="116632"/>
              <a:chExt cx="6231085" cy="805992"/>
            </a:xfrm>
          </p:grpSpPr>
          <p:pic>
            <p:nvPicPr>
              <p:cNvPr id="1037" name="Picture 6" descr="C:\2014\imagen 2013 nuevo color\SECRETARIAS - SEDER-02.png"/>
              <p:cNvPicPr>
                <a:picLocks noChangeAspect="1" noChangeArrowheads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>
                <a:off x="6660232" y="191809"/>
                <a:ext cx="930275" cy="655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8" name="Picture 8" descr="F:\logo coahuila blanco.png"/>
              <p:cNvPicPr>
                <a:picLocks noChangeAspect="1" noChangeArrowheads="1"/>
              </p:cNvPicPr>
              <p:nvPr/>
            </p:nvPicPr>
            <p:blipFill>
              <a:blip r:embed="rId21" cstate="print"/>
              <a:srcRect/>
              <a:stretch>
                <a:fillRect/>
              </a:stretch>
            </p:blipFill>
            <p:spPr bwMode="auto">
              <a:xfrm>
                <a:off x="1359422" y="116632"/>
                <a:ext cx="4724746" cy="8059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1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  <p:sldLayoutId id="2147484002" r:id="rId12"/>
    <p:sldLayoutId id="2147484003" r:id="rId13"/>
    <p:sldLayoutId id="2147484004" r:id="rId14"/>
    <p:sldLayoutId id="2147484005" r:id="rId15"/>
    <p:sldLayoutId id="2147484006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1"/>
          <p:cNvSpPr>
            <a:spLocks noGrp="1"/>
          </p:cNvSpPr>
          <p:nvPr>
            <p:ph type="ctrTitle" idx="4294967295"/>
          </p:nvPr>
        </p:nvSpPr>
        <p:spPr>
          <a:xfrm>
            <a:off x="546100" y="1579899"/>
            <a:ext cx="8509000" cy="4279987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s-MX" altLang="es-MX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</a:t>
            </a:r>
            <a:r>
              <a:rPr lang="es-MX" altLang="es-MX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UNIVERSIDAD AUTÓNOMA AGRARIA ANTONIO NARRO</a:t>
            </a:r>
            <a:br>
              <a:rPr lang="es-MX" altLang="es-MX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s-MX" altLang="es-MX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s-MX" altLang="es-MX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s-MX" altLang="es-MX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PRÁCTICAS PROFESIONALES </a:t>
            </a:r>
            <a:r>
              <a:rPr lang="es-MX" altLang="es-MX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s-MX" altLang="es-MX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s-MX" altLang="es-MX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s-MX" altLang="es-MX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s-MX" altLang="es-MX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“SECRETARÍA DE DESARROLLO RURAL DEL ESTADO DE COAHUILA”</a:t>
            </a:r>
            <a:br>
              <a:rPr lang="es-MX" altLang="es-MX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s-MX" altLang="es-MX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PRESENTADO POR: ROBERTO PAREDES PÉREZ</a:t>
            </a:r>
            <a:br>
              <a:rPr lang="es-MX" altLang="es-MX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s-MX" altLang="es-MX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CARRERA: ING. AGRÓNOMO EN PRODUCCIÓN </a:t>
            </a:r>
            <a:br>
              <a:rPr lang="es-MX" altLang="es-MX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s-MX" altLang="es-MX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s-MX" altLang="es-MX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s-MX" altLang="es-MX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459" name="Rectángulo 2"/>
          <p:cNvSpPr>
            <a:spLocks noChangeArrowheads="1"/>
          </p:cNvSpPr>
          <p:nvPr/>
        </p:nvSpPr>
        <p:spPr bwMode="auto">
          <a:xfrm>
            <a:off x="4395788" y="6086475"/>
            <a:ext cx="4659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es-MX" altLang="es-MX" dirty="0"/>
              <a:t>Coahuila de Zaragoza, </a:t>
            </a:r>
            <a:r>
              <a:rPr lang="es-MX" altLang="es-MX" dirty="0" smtClean="0"/>
              <a:t>Dic. 2017.</a:t>
            </a:r>
            <a:endParaRPr lang="es-MX" altLang="es-MX" dirty="0">
              <a:latin typeface="Century Gothic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548" y="1579900"/>
            <a:ext cx="1455313" cy="10216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4395684"/>
              </p:ext>
            </p:extLst>
          </p:nvPr>
        </p:nvGraphicFramePr>
        <p:xfrm>
          <a:off x="788669" y="1604611"/>
          <a:ext cx="7874414" cy="4890080"/>
        </p:xfrm>
        <a:graphic>
          <a:graphicData uri="http://schemas.openxmlformats.org/drawingml/2006/table">
            <a:tbl>
              <a:tblPr/>
              <a:tblGrid>
                <a:gridCol w="1732031"/>
                <a:gridCol w="1625048"/>
                <a:gridCol w="2102126"/>
                <a:gridCol w="2415209"/>
              </a:tblGrid>
              <a:tr h="4898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 smtClean="0">
                          <a:latin typeface="Calibri"/>
                          <a:ea typeface="Times New Roman"/>
                          <a:cs typeface="Times New Roman"/>
                        </a:rPr>
                        <a:t>CONCEPTO</a:t>
                      </a:r>
                      <a:endParaRPr lang="es-MX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67" marR="41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 smtClean="0">
                          <a:latin typeface="Calibri"/>
                          <a:ea typeface="Times New Roman"/>
                          <a:cs typeface="Times New Roman"/>
                        </a:rPr>
                        <a:t>CARACTERISTICAS</a:t>
                      </a:r>
                      <a:endParaRPr lang="es-MX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67" marR="41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 smtClean="0">
                          <a:latin typeface="Calibri"/>
                          <a:ea typeface="Times New Roman"/>
                          <a:cs typeface="Times New Roman"/>
                        </a:rPr>
                        <a:t>ALTA MARGINACIÓN/ BAJOS INGRESOS</a:t>
                      </a:r>
                    </a:p>
                  </a:txBody>
                  <a:tcPr marL="41867" marR="41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 smtClean="0">
                          <a:latin typeface="Calibri"/>
                          <a:ea typeface="Times New Roman"/>
                          <a:cs typeface="Times New Roman"/>
                        </a:rPr>
                        <a:t>MEDIA Y BAJA MARGINACIÓN</a:t>
                      </a:r>
                      <a:endParaRPr lang="es-MX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67" marR="41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8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latin typeface="Calibri"/>
                          <a:ea typeface="Times New Roman"/>
                          <a:cs typeface="Times New Roman"/>
                        </a:rPr>
                        <a:t>MATERIAL VEGETATIVO NOGAL</a:t>
                      </a: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67" marR="41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latin typeface="Calibri"/>
                          <a:ea typeface="Times New Roman"/>
                          <a:cs typeface="Times New Roman"/>
                        </a:rPr>
                        <a:t>HASTA</a:t>
                      </a:r>
                      <a:r>
                        <a:rPr lang="es-MX" sz="11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 10 HECTAREAS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(70 PLANTAS POR HA.)</a:t>
                      </a: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67" marR="41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latin typeface="Calibri"/>
                          <a:ea typeface="Times New Roman"/>
                          <a:cs typeface="Times New Roman"/>
                        </a:rPr>
                        <a:t>HASTA $ 80.00 POR PLANTA</a:t>
                      </a:r>
                    </a:p>
                  </a:txBody>
                  <a:tcPr marL="41867" marR="41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latin typeface="Calibri"/>
                          <a:ea typeface="Times New Roman"/>
                          <a:cs typeface="Times New Roman"/>
                        </a:rPr>
                        <a:t>HASTA $</a:t>
                      </a:r>
                      <a:r>
                        <a:rPr lang="es-MX" sz="11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80.00 POR PLANTA</a:t>
                      </a: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67" marR="41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8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latin typeface="Calibri"/>
                          <a:ea typeface="Times New Roman"/>
                          <a:cs typeface="Times New Roman"/>
                        </a:rPr>
                        <a:t>MATERIAL VEGETATIVO MANZANO</a:t>
                      </a: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67" marR="41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latin typeface="Calibri"/>
                          <a:ea typeface="Times New Roman"/>
                          <a:cs typeface="Times New Roman"/>
                        </a:rPr>
                        <a:t>HASTA  10 HECTAREAS  (1,200 PLANTAS POR HA.)</a:t>
                      </a: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67" marR="41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latin typeface="Calibri"/>
                          <a:ea typeface="Times New Roman"/>
                          <a:cs typeface="Times New Roman"/>
                        </a:rPr>
                        <a:t>HASTA $25.00</a:t>
                      </a:r>
                      <a:r>
                        <a:rPr lang="es-MX" sz="11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POR PLANTA</a:t>
                      </a:r>
                      <a:endParaRPr lang="es-MX" sz="1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67" marR="41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latin typeface="Calibri"/>
                          <a:ea typeface="Times New Roman"/>
                          <a:cs typeface="Times New Roman"/>
                        </a:rPr>
                        <a:t>HASTA </a:t>
                      </a:r>
                      <a:r>
                        <a:rPr lang="es-MX" sz="11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$25.00 POR PLANTA</a:t>
                      </a: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67" marR="41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latin typeface="Calibri"/>
                          <a:ea typeface="Times New Roman"/>
                          <a:cs typeface="Times New Roman"/>
                        </a:rPr>
                        <a:t>MATERIAL VEGETATIVO NOPAL VERDURA</a:t>
                      </a: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67" marR="41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latin typeface="Calibri"/>
                          <a:ea typeface="Times New Roman"/>
                          <a:cs typeface="Times New Roman"/>
                        </a:rPr>
                        <a:t>HASTA  UNA HECTAREA (30,000 PLANTAS POR HA)</a:t>
                      </a: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67" marR="41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latin typeface="Calibri"/>
                          <a:ea typeface="Times New Roman"/>
                          <a:cs typeface="Times New Roman"/>
                        </a:rPr>
                        <a:t>HASTA </a:t>
                      </a:r>
                      <a:r>
                        <a:rPr lang="es-MX" sz="11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$ 2.50 POR RAQUETA</a:t>
                      </a:r>
                      <a:endParaRPr lang="es-MX" sz="1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67" marR="41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latin typeface="Calibri"/>
                          <a:ea typeface="Times New Roman"/>
                          <a:cs typeface="Times New Roman"/>
                        </a:rPr>
                        <a:t>HASTA</a:t>
                      </a:r>
                      <a:r>
                        <a:rPr lang="es-MX" sz="11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$ 2.50 PÓR RAQUETA</a:t>
                      </a: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67" marR="41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0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latin typeface="Calibri"/>
                          <a:ea typeface="Times New Roman"/>
                          <a:cs typeface="Times New Roman"/>
                        </a:rPr>
                        <a:t>BODEGA</a:t>
                      </a: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67" marR="41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latin typeface="Calibri"/>
                          <a:ea typeface="Times New Roman"/>
                          <a:cs typeface="Times New Roman"/>
                        </a:rPr>
                        <a:t>HASTA $ </a:t>
                      </a:r>
                      <a:r>
                        <a:rPr lang="es-MX" sz="1100" dirty="0">
                          <a:latin typeface="Calibri"/>
                          <a:ea typeface="Times New Roman"/>
                          <a:cs typeface="Times New Roman"/>
                        </a:rPr>
                        <a:t>2,100.00/M2  ANTES DE IVA</a:t>
                      </a:r>
                    </a:p>
                  </a:txBody>
                  <a:tcPr marL="41867" marR="41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latin typeface="Calibri"/>
                          <a:ea typeface="Times New Roman"/>
                          <a:cs typeface="Times New Roman"/>
                        </a:rPr>
                        <a:t>HASTA EL 80% DE LA INVERSIÓN SIN IVA Y SIN REBASAR  $ 250,000.00 DE APOYO</a:t>
                      </a:r>
                    </a:p>
                  </a:txBody>
                  <a:tcPr marL="41867" marR="41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latin typeface="Calibri"/>
                          <a:ea typeface="Times New Roman"/>
                          <a:cs typeface="Times New Roman"/>
                        </a:rPr>
                        <a:t>HASTA EL </a:t>
                      </a:r>
                      <a:r>
                        <a:rPr lang="es-MX" sz="1100" dirty="0">
                          <a:latin typeface="Calibri"/>
                          <a:ea typeface="Times New Roman"/>
                          <a:cs typeface="Times New Roman"/>
                        </a:rPr>
                        <a:t>50% </a:t>
                      </a:r>
                      <a:r>
                        <a:rPr lang="es-MX" sz="1100" dirty="0" smtClean="0">
                          <a:latin typeface="Calibri"/>
                          <a:ea typeface="Times New Roman"/>
                          <a:cs typeface="Times New Roman"/>
                        </a:rPr>
                        <a:t>DE LA INVERSIÓN SIN IVA  Y SIN REBASAR</a:t>
                      </a:r>
                      <a:r>
                        <a:rPr lang="es-MX" sz="11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MX" sz="1100" dirty="0" smtClean="0">
                          <a:latin typeface="Calibri"/>
                          <a:ea typeface="Times New Roman"/>
                          <a:cs typeface="Times New Roman"/>
                        </a:rPr>
                        <a:t> $ </a:t>
                      </a:r>
                      <a:r>
                        <a:rPr lang="es-MX" sz="1100" dirty="0">
                          <a:latin typeface="Calibri"/>
                          <a:ea typeface="Times New Roman"/>
                          <a:cs typeface="Times New Roman"/>
                        </a:rPr>
                        <a:t>300,000.00 DE APOYO</a:t>
                      </a:r>
                    </a:p>
                  </a:txBody>
                  <a:tcPr marL="41867" marR="41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0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latin typeface="Calibri"/>
                          <a:ea typeface="Times New Roman"/>
                          <a:cs typeface="Times New Roman"/>
                        </a:rPr>
                        <a:t>COBERTIZO</a:t>
                      </a: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67" marR="41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latin typeface="Calibri"/>
                          <a:ea typeface="Times New Roman"/>
                          <a:cs typeface="Times New Roman"/>
                        </a:rPr>
                        <a:t>HASTA $1,375.00/M2  </a:t>
                      </a:r>
                      <a:r>
                        <a:rPr lang="es-MX" sz="1100" dirty="0">
                          <a:latin typeface="Calibri"/>
                          <a:ea typeface="Times New Roman"/>
                          <a:cs typeface="Times New Roman"/>
                        </a:rPr>
                        <a:t>ANTES DE IVA</a:t>
                      </a:r>
                    </a:p>
                  </a:txBody>
                  <a:tcPr marL="41867" marR="41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latin typeface="Calibri"/>
                          <a:ea typeface="Times New Roman"/>
                          <a:cs typeface="Times New Roman"/>
                        </a:rPr>
                        <a:t>HASTA</a:t>
                      </a:r>
                      <a:r>
                        <a:rPr lang="es-MX" sz="11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 EL 80% DE LA INVERSIÓN SIN IVA Y SIN REBASAR $300.000.00 DE APOYO</a:t>
                      </a: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67" marR="41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latin typeface="Calibri"/>
                          <a:ea typeface="Times New Roman"/>
                          <a:cs typeface="Times New Roman"/>
                        </a:rPr>
                        <a:t>HASTA EL </a:t>
                      </a:r>
                      <a:r>
                        <a:rPr lang="es-MX" sz="1100" dirty="0">
                          <a:latin typeface="Calibri"/>
                          <a:ea typeface="Times New Roman"/>
                          <a:cs typeface="Times New Roman"/>
                        </a:rPr>
                        <a:t>50% </a:t>
                      </a:r>
                      <a:r>
                        <a:rPr lang="es-MX" sz="11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DE LA INVERSIÓN SIN IVA Y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SIN REBASAR $ 300,000.00 DE APOYO</a:t>
                      </a: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67" marR="41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0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latin typeface="Calibri"/>
                          <a:ea typeface="Times New Roman"/>
                          <a:cs typeface="Times New Roman"/>
                        </a:rPr>
                        <a:t>PILA </a:t>
                      </a:r>
                      <a:r>
                        <a:rPr lang="es-MX" sz="1100" dirty="0">
                          <a:latin typeface="Calibri"/>
                          <a:ea typeface="Times New Roman"/>
                          <a:cs typeface="Times New Roman"/>
                        </a:rPr>
                        <a:t>DE ALMACENAMIENTO DE CONCRETO</a:t>
                      </a:r>
                    </a:p>
                  </a:txBody>
                  <a:tcPr marL="41867" marR="41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latin typeface="Calibri"/>
                          <a:ea typeface="Times New Roman"/>
                          <a:cs typeface="Times New Roman"/>
                        </a:rPr>
                        <a:t>HASTA </a:t>
                      </a:r>
                      <a:r>
                        <a:rPr lang="es-MX" sz="1100" dirty="0">
                          <a:latin typeface="Calibri"/>
                          <a:ea typeface="Times New Roman"/>
                          <a:cs typeface="Times New Roman"/>
                        </a:rPr>
                        <a:t>$3,000.00/M3  ANTES DE IVA</a:t>
                      </a:r>
                    </a:p>
                  </a:txBody>
                  <a:tcPr marL="41867" marR="41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latin typeface="Calibri"/>
                          <a:ea typeface="Times New Roman"/>
                          <a:cs typeface="Times New Roman"/>
                        </a:rPr>
                        <a:t>HASTA  </a:t>
                      </a:r>
                      <a:r>
                        <a:rPr lang="es-MX" sz="1100" dirty="0">
                          <a:latin typeface="Calibri"/>
                          <a:ea typeface="Times New Roman"/>
                          <a:cs typeface="Times New Roman"/>
                        </a:rPr>
                        <a:t>EL 80% </a:t>
                      </a:r>
                      <a:r>
                        <a:rPr lang="es-MX" sz="1100" dirty="0" smtClean="0">
                          <a:latin typeface="Calibri"/>
                          <a:ea typeface="Times New Roman"/>
                          <a:cs typeface="Times New Roman"/>
                        </a:rPr>
                        <a:t>DE LA INVERSIÓN SIN IVA Y SIN REBASAR $ 250,000.00 DE APOYO      </a:t>
                      </a: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67" marR="41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latin typeface="Calibri"/>
                          <a:ea typeface="Times New Roman"/>
                          <a:cs typeface="Times New Roman"/>
                        </a:rPr>
                        <a:t>HASTA </a:t>
                      </a:r>
                      <a:r>
                        <a:rPr lang="es-MX" sz="1100" dirty="0">
                          <a:latin typeface="Calibri"/>
                          <a:ea typeface="Times New Roman"/>
                          <a:cs typeface="Times New Roman"/>
                        </a:rPr>
                        <a:t>EL 50% </a:t>
                      </a:r>
                      <a:r>
                        <a:rPr lang="es-MX" sz="1100" dirty="0" smtClean="0">
                          <a:latin typeface="Calibri"/>
                          <a:ea typeface="Times New Roman"/>
                          <a:cs typeface="Times New Roman"/>
                        </a:rPr>
                        <a:t>DE LA INVERSIÓN SIN IVA Y SIN REBASAR  $ 300,000.00 </a:t>
                      </a:r>
                      <a:r>
                        <a:rPr lang="es-MX" sz="1100" dirty="0">
                          <a:latin typeface="Calibri"/>
                          <a:ea typeface="Times New Roman"/>
                          <a:cs typeface="Times New Roman"/>
                        </a:rPr>
                        <a:t>DE APOYO</a:t>
                      </a:r>
                    </a:p>
                  </a:txBody>
                  <a:tcPr marL="41867" marR="41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0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latin typeface="Calibri"/>
                          <a:ea typeface="Times New Roman"/>
                          <a:cs typeface="Times New Roman"/>
                        </a:rPr>
                        <a:t>LINEA </a:t>
                      </a:r>
                      <a:r>
                        <a:rPr lang="es-MX" sz="1100" dirty="0">
                          <a:latin typeface="Calibri"/>
                          <a:ea typeface="Times New Roman"/>
                          <a:cs typeface="Times New Roman"/>
                        </a:rPr>
                        <a:t>DE CONDUCCION Y/O EQUIPO </a:t>
                      </a:r>
                      <a:r>
                        <a:rPr lang="es-MX" sz="1100" dirty="0" smtClean="0">
                          <a:latin typeface="Calibri"/>
                          <a:ea typeface="Times New Roman"/>
                          <a:cs typeface="Times New Roman"/>
                        </a:rPr>
                        <a:t>HIDROAGRÍCOLA</a:t>
                      </a: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67" marR="41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67" marR="41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latin typeface="Calibri"/>
                          <a:ea typeface="Times New Roman"/>
                          <a:cs typeface="Times New Roman"/>
                        </a:rPr>
                        <a:t>HASTA EL </a:t>
                      </a:r>
                      <a:r>
                        <a:rPr lang="es-MX" sz="1100" dirty="0">
                          <a:latin typeface="Calibri"/>
                          <a:ea typeface="Times New Roman"/>
                          <a:cs typeface="Times New Roman"/>
                        </a:rPr>
                        <a:t>80% </a:t>
                      </a:r>
                      <a:r>
                        <a:rPr lang="es-MX" sz="1100" dirty="0" smtClean="0">
                          <a:latin typeface="Calibri"/>
                          <a:ea typeface="Times New Roman"/>
                          <a:cs typeface="Times New Roman"/>
                        </a:rPr>
                        <a:t>DE LA INVERSIÓN SIN IVA Y SIN REBASAR $ </a:t>
                      </a:r>
                      <a:r>
                        <a:rPr lang="es-MX" sz="1100" dirty="0">
                          <a:latin typeface="Calibri"/>
                          <a:ea typeface="Times New Roman"/>
                          <a:cs typeface="Times New Roman"/>
                        </a:rPr>
                        <a:t>250,000.00 DE APOYO</a:t>
                      </a:r>
                    </a:p>
                  </a:txBody>
                  <a:tcPr marL="41867" marR="41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latin typeface="Calibri"/>
                          <a:ea typeface="Times New Roman"/>
                          <a:cs typeface="Times New Roman"/>
                        </a:rPr>
                        <a:t>HASTA EL </a:t>
                      </a:r>
                      <a:r>
                        <a:rPr lang="es-MX" sz="1100" dirty="0">
                          <a:latin typeface="Calibri"/>
                          <a:ea typeface="Times New Roman"/>
                          <a:cs typeface="Times New Roman"/>
                        </a:rPr>
                        <a:t>50% </a:t>
                      </a:r>
                      <a:r>
                        <a:rPr lang="es-MX" sz="1100" dirty="0" smtClean="0">
                          <a:latin typeface="Calibri"/>
                          <a:ea typeface="Times New Roman"/>
                          <a:cs typeface="Times New Roman"/>
                        </a:rPr>
                        <a:t>DE LA INVERSIÓN SIN IVA Y SIN REBASAR  $300,000.00 </a:t>
                      </a:r>
                      <a:r>
                        <a:rPr lang="es-MX" sz="1100" dirty="0">
                          <a:latin typeface="Calibri"/>
                          <a:ea typeface="Times New Roman"/>
                          <a:cs typeface="Times New Roman"/>
                        </a:rPr>
                        <a:t>DE APOYO</a:t>
                      </a:r>
                    </a:p>
                  </a:txBody>
                  <a:tcPr marL="41867" marR="41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0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latin typeface="Calibri"/>
                          <a:ea typeface="Times New Roman"/>
                          <a:cs typeface="Times New Roman"/>
                        </a:rPr>
                        <a:t>INFRAESTRUCTURA  </a:t>
                      </a:r>
                      <a:r>
                        <a:rPr lang="es-MX" sz="1100" dirty="0">
                          <a:latin typeface="Calibri"/>
                          <a:ea typeface="Times New Roman"/>
                          <a:cs typeface="Times New Roman"/>
                        </a:rPr>
                        <a:t>Y EQUIPO GANADERO</a:t>
                      </a:r>
                    </a:p>
                  </a:txBody>
                  <a:tcPr marL="41867" marR="41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67" marR="41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latin typeface="Calibri"/>
                          <a:ea typeface="Times New Roman"/>
                          <a:cs typeface="Times New Roman"/>
                        </a:rPr>
                        <a:t>HASTA EL </a:t>
                      </a:r>
                      <a:r>
                        <a:rPr lang="es-MX" sz="1100" dirty="0">
                          <a:latin typeface="Calibri"/>
                          <a:ea typeface="Times New Roman"/>
                          <a:cs typeface="Times New Roman"/>
                        </a:rPr>
                        <a:t>80% </a:t>
                      </a:r>
                      <a:r>
                        <a:rPr lang="es-MX" sz="1100" dirty="0" smtClean="0">
                          <a:latin typeface="Calibri"/>
                          <a:ea typeface="Times New Roman"/>
                          <a:cs typeface="Times New Roman"/>
                        </a:rPr>
                        <a:t>DE LA INVERSIÓN SIN IVA Y SIN  REBASAR  $ 250,000.00 </a:t>
                      </a:r>
                      <a:r>
                        <a:rPr lang="es-MX" sz="1100" dirty="0">
                          <a:latin typeface="Calibri"/>
                          <a:ea typeface="Times New Roman"/>
                          <a:cs typeface="Times New Roman"/>
                        </a:rPr>
                        <a:t>DE APOYO</a:t>
                      </a:r>
                    </a:p>
                  </a:txBody>
                  <a:tcPr marL="41867" marR="41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latin typeface="Calibri"/>
                          <a:ea typeface="Times New Roman"/>
                          <a:cs typeface="Times New Roman"/>
                        </a:rPr>
                        <a:t>HASTA EL </a:t>
                      </a:r>
                      <a:r>
                        <a:rPr lang="es-MX" sz="1100" dirty="0">
                          <a:latin typeface="Calibri"/>
                          <a:ea typeface="Times New Roman"/>
                          <a:cs typeface="Times New Roman"/>
                        </a:rPr>
                        <a:t>50% </a:t>
                      </a:r>
                      <a:r>
                        <a:rPr lang="es-MX" sz="1100" dirty="0" smtClean="0">
                          <a:latin typeface="Calibri"/>
                          <a:ea typeface="Times New Roman"/>
                          <a:cs typeface="Times New Roman"/>
                        </a:rPr>
                        <a:t>DE LA INVERSIÓN SIN IVA Y SIN </a:t>
                      </a:r>
                      <a:r>
                        <a:rPr lang="es-MX" sz="1100" dirty="0">
                          <a:latin typeface="Calibri"/>
                          <a:ea typeface="Times New Roman"/>
                          <a:cs typeface="Times New Roman"/>
                        </a:rPr>
                        <a:t>REBASAR  </a:t>
                      </a:r>
                      <a:r>
                        <a:rPr lang="es-MX" sz="1100" dirty="0" smtClean="0">
                          <a:latin typeface="Calibri"/>
                          <a:ea typeface="Times New Roman"/>
                          <a:cs typeface="Times New Roman"/>
                        </a:rPr>
                        <a:t>$ 300,000.00 </a:t>
                      </a:r>
                      <a:r>
                        <a:rPr lang="es-MX" sz="1100" dirty="0">
                          <a:latin typeface="Calibri"/>
                          <a:ea typeface="Times New Roman"/>
                          <a:cs typeface="Times New Roman"/>
                        </a:rPr>
                        <a:t>DE APOYO</a:t>
                      </a:r>
                    </a:p>
                  </a:txBody>
                  <a:tcPr marL="41867" marR="41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788669" y="5342878"/>
            <a:ext cx="84511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</a:t>
            </a:r>
            <a:endParaRPr lang="es-MX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08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0993554"/>
              </p:ext>
            </p:extLst>
          </p:nvPr>
        </p:nvGraphicFramePr>
        <p:xfrm>
          <a:off x="1085811" y="1287019"/>
          <a:ext cx="7856883" cy="2451729"/>
        </p:xfrm>
        <a:graphic>
          <a:graphicData uri="http://schemas.openxmlformats.org/drawingml/2006/table">
            <a:tbl>
              <a:tblPr/>
              <a:tblGrid>
                <a:gridCol w="1737723"/>
                <a:gridCol w="1618904"/>
                <a:gridCol w="2305835"/>
                <a:gridCol w="2194421"/>
              </a:tblGrid>
              <a:tr h="4754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 smtClean="0">
                          <a:latin typeface="Calibri"/>
                          <a:ea typeface="Times New Roman"/>
                          <a:cs typeface="Times New Roman"/>
                        </a:rPr>
                        <a:t>CONCEPTO</a:t>
                      </a:r>
                      <a:endParaRPr lang="es-MX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67" marR="41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 smtClean="0">
                          <a:latin typeface="Calibri"/>
                          <a:ea typeface="Times New Roman"/>
                          <a:cs typeface="Times New Roman"/>
                        </a:rPr>
                        <a:t>CARACTERISTICAS</a:t>
                      </a:r>
                      <a:endParaRPr lang="es-MX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67" marR="41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 smtClean="0">
                          <a:latin typeface="Calibri"/>
                          <a:ea typeface="Times New Roman"/>
                          <a:cs typeface="Times New Roman"/>
                        </a:rPr>
                        <a:t>ALTA MARGINACIÓN/ BAJOS INGRESOS</a:t>
                      </a:r>
                    </a:p>
                  </a:txBody>
                  <a:tcPr marL="41867" marR="41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 smtClean="0">
                          <a:latin typeface="Calibri"/>
                          <a:ea typeface="Times New Roman"/>
                          <a:cs typeface="Times New Roman"/>
                        </a:rPr>
                        <a:t>MEDIA Y BAJA MARGINACIÓN</a:t>
                      </a:r>
                      <a:endParaRPr lang="es-MX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67" marR="41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1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latin typeface="Calibri"/>
                          <a:ea typeface="Times New Roman"/>
                          <a:cs typeface="Times New Roman"/>
                        </a:rPr>
                        <a:t>MACRO TUNEL</a:t>
                      </a: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67" marR="41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latin typeface="Calibri"/>
                          <a:ea typeface="Times New Roman"/>
                          <a:cs typeface="Times New Roman"/>
                        </a:rPr>
                        <a:t>ESTRUCTURA , PLÁSTICO E INSTALACIÓN</a:t>
                      </a: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67" marR="41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latin typeface="Calibri"/>
                          <a:ea typeface="Times New Roman"/>
                          <a:cs typeface="Times New Roman"/>
                        </a:rPr>
                        <a:t>HASTA $ 150,000.00 POR HA. SIN REBASAR 2</a:t>
                      </a:r>
                      <a:r>
                        <a:rPr lang="es-MX" sz="11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HAS.</a:t>
                      </a:r>
                      <a:endParaRPr lang="es-MX" sz="1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67" marR="41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latin typeface="Calibri"/>
                          <a:ea typeface="Times New Roman"/>
                          <a:cs typeface="Times New Roman"/>
                        </a:rPr>
                        <a:t>HASTA $</a:t>
                      </a:r>
                      <a:r>
                        <a:rPr lang="es-MX" sz="11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150,000.00 POR HA. SIN REBASAR 2 HAS.</a:t>
                      </a: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67" marR="41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1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latin typeface="Calibri"/>
                          <a:ea typeface="Times New Roman"/>
                          <a:cs typeface="Times New Roman"/>
                        </a:rPr>
                        <a:t>MALLA SOMBRA</a:t>
                      </a: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67" marR="41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latin typeface="Calibri"/>
                          <a:ea typeface="Times New Roman"/>
                          <a:cs typeface="Times New Roman"/>
                        </a:rPr>
                        <a:t>ESTRUCTURA Y</a:t>
                      </a:r>
                      <a:r>
                        <a:rPr lang="es-MX" sz="11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MX" sz="1100" dirty="0" smtClean="0">
                          <a:latin typeface="Calibri"/>
                          <a:ea typeface="Times New Roman"/>
                          <a:cs typeface="Times New Roman"/>
                        </a:rPr>
                        <a:t>MALLA E INSTALACIÓN</a:t>
                      </a: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67" marR="41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latin typeface="Calibri"/>
                          <a:ea typeface="Times New Roman"/>
                          <a:cs typeface="Times New Roman"/>
                        </a:rPr>
                        <a:t>HASTA $300,000.00</a:t>
                      </a:r>
                      <a:r>
                        <a:rPr lang="es-MX" sz="11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POR HA.SIN REBASAR UNA HA.</a:t>
                      </a:r>
                      <a:endParaRPr lang="es-MX" sz="1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67" marR="41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latin typeface="Calibri"/>
                          <a:ea typeface="Times New Roman"/>
                          <a:cs typeface="Times New Roman"/>
                        </a:rPr>
                        <a:t>HASTA $300,000.00 POR HA. SIN</a:t>
                      </a:r>
                      <a:r>
                        <a:rPr lang="es-MX" sz="11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REBASAR UNA HA.</a:t>
                      </a: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67" marR="41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5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latin typeface="Calibri"/>
                          <a:ea typeface="Times New Roman"/>
                          <a:cs typeface="Times New Roman"/>
                        </a:rPr>
                        <a:t>MALLA ANTIGRANIZO</a:t>
                      </a: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67" marR="41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latin typeface="Calibri"/>
                          <a:ea typeface="Times New Roman"/>
                          <a:cs typeface="Times New Roman"/>
                        </a:rPr>
                        <a:t>ESTRUCTURA MALLA E INSTALACIÓN</a:t>
                      </a: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67" marR="41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latin typeface="Calibri"/>
                          <a:ea typeface="Times New Roman"/>
                          <a:cs typeface="Times New Roman"/>
                        </a:rPr>
                        <a:t>HASTA $</a:t>
                      </a:r>
                      <a:r>
                        <a:rPr lang="es-MX" sz="11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100,000.00 POR HA. SIN REBASAR  3 HAS.</a:t>
                      </a:r>
                    </a:p>
                  </a:txBody>
                  <a:tcPr marL="41867" marR="41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latin typeface="Calibri"/>
                          <a:ea typeface="Times New Roman"/>
                          <a:cs typeface="Times New Roman"/>
                        </a:rPr>
                        <a:t>HASTA $100.000.00 POR</a:t>
                      </a:r>
                      <a:r>
                        <a:rPr lang="es-MX" sz="11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HA.  SIN REBASAR 3 HAS.</a:t>
                      </a: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67" marR="41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3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latin typeface="Calibri"/>
                          <a:ea typeface="Times New Roman"/>
                          <a:cs typeface="Times New Roman"/>
                        </a:rPr>
                        <a:t>INVERNADERO</a:t>
                      </a: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67" marR="41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latin typeface="Calibri"/>
                          <a:ea typeface="Times New Roman"/>
                          <a:cs typeface="Times New Roman"/>
                        </a:rPr>
                        <a:t>ESTRUCTURA</a:t>
                      </a:r>
                      <a:r>
                        <a:rPr lang="es-MX" sz="11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,PLÁSTICO E INSTALACIÓN</a:t>
                      </a: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67" marR="41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latin typeface="Calibri"/>
                          <a:ea typeface="Times New Roman"/>
                          <a:cs typeface="Times New Roman"/>
                        </a:rPr>
                        <a:t>HASTA $ 90.00</a:t>
                      </a:r>
                      <a:r>
                        <a:rPr lang="es-MX" sz="11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POR M2. SIN REBASAR 3,000M2</a:t>
                      </a:r>
                      <a:endParaRPr lang="es-MX" sz="1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67" marR="41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latin typeface="Calibri"/>
                          <a:ea typeface="Times New Roman"/>
                          <a:cs typeface="Times New Roman"/>
                        </a:rPr>
                        <a:t>HASTA $</a:t>
                      </a:r>
                      <a:r>
                        <a:rPr lang="es-MX" sz="11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90.00 POR M2. SIN REBASAR  3,000 M2</a:t>
                      </a: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67" marR="41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788669" y="5387201"/>
            <a:ext cx="84511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</a:t>
            </a:r>
            <a:endParaRPr lang="es-MX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265212" y="4240079"/>
            <a:ext cx="7498080" cy="1424120"/>
          </a:xfrm>
        </p:spPr>
        <p:txBody>
          <a:bodyPr>
            <a:normAutofit fontScale="90000"/>
          </a:bodyPr>
          <a:lstStyle/>
          <a:p>
            <a:r>
              <a:rPr lang="es-MX" sz="1350" dirty="0"/>
              <a:t>NOTAS</a:t>
            </a:r>
            <a:r>
              <a:rPr lang="es-MX" sz="900" dirty="0"/>
              <a:t/>
            </a:r>
            <a:br>
              <a:rPr lang="es-MX" sz="900" dirty="0"/>
            </a:br>
            <a:r>
              <a:rPr lang="es-MX" sz="900" dirty="0"/>
              <a:t>*</a:t>
            </a:r>
            <a:r>
              <a:rPr lang="es-MX" sz="1200" dirty="0"/>
              <a:t>SE </a:t>
            </a:r>
            <a:r>
              <a:rPr lang="es-MX" sz="1200" dirty="0" smtClean="0"/>
              <a:t>DARÁ </a:t>
            </a:r>
            <a:r>
              <a:rPr lang="es-MX" sz="1200" dirty="0"/>
              <a:t>PRIORIDAD A PROYECTOS DE RIEGO Y </a:t>
            </a:r>
            <a:r>
              <a:rPr lang="es-MX" sz="1200" dirty="0" smtClean="0"/>
              <a:t>ADQUISICIÓN </a:t>
            </a:r>
            <a:r>
              <a:rPr lang="es-MX" sz="1200" dirty="0"/>
              <a:t>DE MAQINARIA Y EQUIPO .</a:t>
            </a:r>
            <a:br>
              <a:rPr lang="es-MX" sz="1200" dirty="0"/>
            </a:br>
            <a:r>
              <a:rPr lang="es-MX" sz="1200" dirty="0"/>
              <a:t>*LOS TRACTORES Y MOTOCULTORES </a:t>
            </a:r>
            <a:r>
              <a:rPr lang="es-MX" sz="1200" dirty="0" smtClean="0"/>
              <a:t>DEBERÁN </a:t>
            </a:r>
            <a:r>
              <a:rPr lang="es-MX" sz="1200" dirty="0"/>
              <a:t>ESTAR REGISTRADOS EN OCIMA.</a:t>
            </a:r>
            <a:br>
              <a:rPr lang="es-MX" sz="1200" dirty="0"/>
            </a:br>
            <a:r>
              <a:rPr lang="es-MX" sz="1200" dirty="0"/>
              <a:t>*TODA LA MAQUINARIA, EQUIPO Y MATERIALES  </a:t>
            </a:r>
            <a:r>
              <a:rPr lang="es-MX" sz="1200" dirty="0" smtClean="0"/>
              <a:t>DEBERÁN </a:t>
            </a:r>
            <a:r>
              <a:rPr lang="es-MX" sz="1200" dirty="0"/>
              <a:t>SER NUEVOS.</a:t>
            </a:r>
            <a:br>
              <a:rPr lang="es-MX" sz="1200" dirty="0"/>
            </a:br>
            <a:r>
              <a:rPr lang="es-MX" sz="1200" dirty="0"/>
              <a:t>*EL PRODUCTOR </a:t>
            </a:r>
            <a:r>
              <a:rPr lang="es-MX" sz="1200" dirty="0" smtClean="0"/>
              <a:t>ELIGIRÁ  </a:t>
            </a:r>
            <a:r>
              <a:rPr lang="es-MX" sz="1200" dirty="0"/>
              <a:t>AL PROVEEDOR DE SU PREFERENCIA, SIEMPRE  Y CUANDO SEA DE PRESTIGIO Y SOLVENCIA RECONOCIDA Y GARANTICE EL BIEN ADQUIRIDO Y OTORGE LA </a:t>
            </a:r>
            <a:r>
              <a:rPr lang="es-MX" sz="1200" dirty="0" smtClean="0"/>
              <a:t>CAPACITACIÓN </a:t>
            </a:r>
            <a:r>
              <a:rPr lang="es-MX" sz="1200" dirty="0"/>
              <a:t>PARA SU USO</a:t>
            </a:r>
            <a:br>
              <a:rPr lang="es-MX" sz="1200" dirty="0"/>
            </a:br>
            <a:r>
              <a:rPr lang="es-MX" sz="900" dirty="0"/>
              <a:t/>
            </a:r>
            <a:br>
              <a:rPr lang="es-MX" sz="900" dirty="0"/>
            </a:br>
            <a:r>
              <a:rPr lang="es-MX" sz="900" dirty="0"/>
              <a:t/>
            </a:r>
            <a:br>
              <a:rPr lang="es-MX" sz="900" dirty="0"/>
            </a:br>
            <a:endParaRPr lang="es-MX" sz="900" dirty="0"/>
          </a:p>
        </p:txBody>
      </p:sp>
    </p:spTree>
    <p:extLst>
      <p:ext uri="{BB962C8B-B14F-4D97-AF65-F5344CB8AC3E}">
        <p14:creationId xmlns:p14="http://schemas.microsoft.com/office/powerpoint/2010/main" val="255679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8629603"/>
              </p:ext>
            </p:extLst>
          </p:nvPr>
        </p:nvGraphicFramePr>
        <p:xfrm>
          <a:off x="1085811" y="1287019"/>
          <a:ext cx="7856883" cy="2451729"/>
        </p:xfrm>
        <a:graphic>
          <a:graphicData uri="http://schemas.openxmlformats.org/drawingml/2006/table">
            <a:tbl>
              <a:tblPr/>
              <a:tblGrid>
                <a:gridCol w="1737723"/>
                <a:gridCol w="1618904"/>
                <a:gridCol w="2305835"/>
                <a:gridCol w="2194421"/>
              </a:tblGrid>
              <a:tr h="4754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 smtClean="0">
                          <a:latin typeface="Calibri"/>
                          <a:ea typeface="Times New Roman"/>
                          <a:cs typeface="Times New Roman"/>
                        </a:rPr>
                        <a:t>CONCEPTO</a:t>
                      </a:r>
                      <a:endParaRPr lang="es-MX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67" marR="41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 smtClean="0">
                          <a:latin typeface="Calibri"/>
                          <a:ea typeface="Times New Roman"/>
                          <a:cs typeface="Times New Roman"/>
                        </a:rPr>
                        <a:t>CARACTERÍSTICAS</a:t>
                      </a:r>
                      <a:endParaRPr lang="es-MX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67" marR="41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 smtClean="0">
                          <a:latin typeface="Calibri"/>
                          <a:ea typeface="Times New Roman"/>
                          <a:cs typeface="Times New Roman"/>
                        </a:rPr>
                        <a:t>ALTA MARGINACIÓN/ BAJOS INGRESOS</a:t>
                      </a:r>
                    </a:p>
                  </a:txBody>
                  <a:tcPr marL="41867" marR="41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 smtClean="0">
                          <a:latin typeface="Calibri"/>
                          <a:ea typeface="Times New Roman"/>
                          <a:cs typeface="Times New Roman"/>
                        </a:rPr>
                        <a:t>MEDIA Y BAJA MARGINACIÓN</a:t>
                      </a:r>
                      <a:endParaRPr lang="es-MX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67" marR="41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1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latin typeface="Calibri"/>
                          <a:ea typeface="Times New Roman"/>
                          <a:cs typeface="Times New Roman"/>
                        </a:rPr>
                        <a:t>MACRO TUNEL</a:t>
                      </a: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67" marR="41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latin typeface="Calibri"/>
                          <a:ea typeface="Times New Roman"/>
                          <a:cs typeface="Times New Roman"/>
                        </a:rPr>
                        <a:t>ESTRUCTURA , PLÁSTICO E INSTALACIÓN</a:t>
                      </a: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67" marR="41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latin typeface="Calibri"/>
                          <a:ea typeface="Times New Roman"/>
                          <a:cs typeface="Times New Roman"/>
                        </a:rPr>
                        <a:t>HASTA $ 150,000.00 POR HA. SIN REBASAR 2</a:t>
                      </a:r>
                      <a:r>
                        <a:rPr lang="es-MX" sz="11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HAS.</a:t>
                      </a:r>
                      <a:endParaRPr lang="es-MX" sz="1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67" marR="41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latin typeface="Calibri"/>
                          <a:ea typeface="Times New Roman"/>
                          <a:cs typeface="Times New Roman"/>
                        </a:rPr>
                        <a:t>HASTA $</a:t>
                      </a:r>
                      <a:r>
                        <a:rPr lang="es-MX" sz="11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150,000.00 POR HA. SIN REBASAR 2 HAS.</a:t>
                      </a: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67" marR="41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1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latin typeface="Calibri"/>
                          <a:ea typeface="Times New Roman"/>
                          <a:cs typeface="Times New Roman"/>
                        </a:rPr>
                        <a:t>MALLA SOMBRA</a:t>
                      </a: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67" marR="41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latin typeface="Calibri"/>
                          <a:ea typeface="Times New Roman"/>
                          <a:cs typeface="Times New Roman"/>
                        </a:rPr>
                        <a:t>ESTRUCTURA Y</a:t>
                      </a:r>
                      <a:r>
                        <a:rPr lang="es-MX" sz="11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MX" sz="1100" dirty="0" smtClean="0">
                          <a:latin typeface="Calibri"/>
                          <a:ea typeface="Times New Roman"/>
                          <a:cs typeface="Times New Roman"/>
                        </a:rPr>
                        <a:t>MALLA E INSTALACIÓN</a:t>
                      </a: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67" marR="41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latin typeface="Calibri"/>
                          <a:ea typeface="Times New Roman"/>
                          <a:cs typeface="Times New Roman"/>
                        </a:rPr>
                        <a:t>HASTA $300,000.00</a:t>
                      </a:r>
                      <a:r>
                        <a:rPr lang="es-MX" sz="11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POR HA.SIN REBASAR UNA HA.</a:t>
                      </a:r>
                      <a:endParaRPr lang="es-MX" sz="1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67" marR="41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latin typeface="Calibri"/>
                          <a:ea typeface="Times New Roman"/>
                          <a:cs typeface="Times New Roman"/>
                        </a:rPr>
                        <a:t>HASTA $300,000.00 POR HA. SIN</a:t>
                      </a:r>
                      <a:r>
                        <a:rPr lang="es-MX" sz="11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REBASAR UNA HA.</a:t>
                      </a: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67" marR="41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5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latin typeface="Calibri"/>
                          <a:ea typeface="Times New Roman"/>
                          <a:cs typeface="Times New Roman"/>
                        </a:rPr>
                        <a:t>MALLA ANTIGRANIZO</a:t>
                      </a: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67" marR="41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latin typeface="Calibri"/>
                          <a:ea typeface="Times New Roman"/>
                          <a:cs typeface="Times New Roman"/>
                        </a:rPr>
                        <a:t>ESTRUCTURA MALLA E INSTALACIÓN</a:t>
                      </a: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67" marR="41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latin typeface="Calibri"/>
                          <a:ea typeface="Times New Roman"/>
                          <a:cs typeface="Times New Roman"/>
                        </a:rPr>
                        <a:t>HASTA $</a:t>
                      </a:r>
                      <a:r>
                        <a:rPr lang="es-MX" sz="11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100,000.00 POR HA. SIN REBASAR  3 HAS.</a:t>
                      </a:r>
                    </a:p>
                  </a:txBody>
                  <a:tcPr marL="41867" marR="41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latin typeface="Calibri"/>
                          <a:ea typeface="Times New Roman"/>
                          <a:cs typeface="Times New Roman"/>
                        </a:rPr>
                        <a:t>HASTA $100.000.00 POR</a:t>
                      </a:r>
                      <a:r>
                        <a:rPr lang="es-MX" sz="11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HA.  SIN REBASAR 3 HAS.</a:t>
                      </a: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67" marR="41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3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latin typeface="Calibri"/>
                          <a:ea typeface="Times New Roman"/>
                          <a:cs typeface="Times New Roman"/>
                        </a:rPr>
                        <a:t>INVERNADERO</a:t>
                      </a: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67" marR="41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latin typeface="Calibri"/>
                          <a:ea typeface="Times New Roman"/>
                          <a:cs typeface="Times New Roman"/>
                        </a:rPr>
                        <a:t>ESTRUCTURA</a:t>
                      </a:r>
                      <a:r>
                        <a:rPr lang="es-MX" sz="11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,PLÁSTICO E INSTALACIÓN</a:t>
                      </a: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67" marR="41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latin typeface="Calibri"/>
                          <a:ea typeface="Times New Roman"/>
                          <a:cs typeface="Times New Roman"/>
                        </a:rPr>
                        <a:t>HASTA $ 90.00</a:t>
                      </a:r>
                      <a:r>
                        <a:rPr lang="es-MX" sz="11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POR M2. SIN REBASAR 3,000M2</a:t>
                      </a:r>
                      <a:endParaRPr lang="es-MX" sz="11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67" marR="41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latin typeface="Calibri"/>
                          <a:ea typeface="Times New Roman"/>
                          <a:cs typeface="Times New Roman"/>
                        </a:rPr>
                        <a:t>HASTA $</a:t>
                      </a:r>
                      <a:r>
                        <a:rPr lang="es-MX" sz="11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90.00 POR M2. SIN REBASAR  3,000 M2</a:t>
                      </a: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67" marR="41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788669" y="5387201"/>
            <a:ext cx="84511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</a:t>
            </a:r>
            <a:endParaRPr lang="es-MX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265212" y="4240079"/>
            <a:ext cx="7498080" cy="1424120"/>
          </a:xfrm>
        </p:spPr>
        <p:txBody>
          <a:bodyPr>
            <a:normAutofit fontScale="90000"/>
          </a:bodyPr>
          <a:lstStyle/>
          <a:p>
            <a:r>
              <a:rPr lang="es-MX" sz="1350" dirty="0"/>
              <a:t>NOTAS</a:t>
            </a:r>
            <a:r>
              <a:rPr lang="es-MX" sz="900" dirty="0"/>
              <a:t/>
            </a:r>
            <a:br>
              <a:rPr lang="es-MX" sz="900" dirty="0"/>
            </a:br>
            <a:r>
              <a:rPr lang="es-MX" sz="900" dirty="0"/>
              <a:t>*</a:t>
            </a:r>
            <a:r>
              <a:rPr lang="es-MX" sz="1200" dirty="0"/>
              <a:t>SE </a:t>
            </a:r>
            <a:r>
              <a:rPr lang="es-MX" sz="1200" dirty="0" smtClean="0"/>
              <a:t>DA </a:t>
            </a:r>
            <a:r>
              <a:rPr lang="es-MX" sz="1200" dirty="0"/>
              <a:t>PRIORIDAD A PROYECTOS DE RIEGO Y </a:t>
            </a:r>
            <a:r>
              <a:rPr lang="es-MX" sz="1200" dirty="0" smtClean="0"/>
              <a:t>ADQUISICIÓN </a:t>
            </a:r>
            <a:r>
              <a:rPr lang="es-MX" sz="1200" dirty="0"/>
              <a:t>DE MAQINARIA Y EQUIPO .</a:t>
            </a:r>
            <a:br>
              <a:rPr lang="es-MX" sz="1200" dirty="0"/>
            </a:br>
            <a:r>
              <a:rPr lang="es-MX" sz="1200" dirty="0"/>
              <a:t>*LOS TRACTORES Y MOTOCULTORES </a:t>
            </a:r>
            <a:r>
              <a:rPr lang="es-MX" sz="1200" dirty="0" smtClean="0"/>
              <a:t>DEBERÁN </a:t>
            </a:r>
            <a:r>
              <a:rPr lang="es-MX" sz="1200" dirty="0"/>
              <a:t>ESTAR REGISTRADOS EN OCIMA.</a:t>
            </a:r>
            <a:br>
              <a:rPr lang="es-MX" sz="1200" dirty="0"/>
            </a:br>
            <a:r>
              <a:rPr lang="es-MX" sz="1200" dirty="0"/>
              <a:t>*TODA LA MAQUINARIA, EQUIPO Y MATERIALES  </a:t>
            </a:r>
            <a:r>
              <a:rPr lang="es-MX" sz="1200" dirty="0" smtClean="0"/>
              <a:t>DEBEN </a:t>
            </a:r>
            <a:r>
              <a:rPr lang="es-MX" sz="1200" dirty="0"/>
              <a:t>SER NUEVOS.</a:t>
            </a:r>
            <a:br>
              <a:rPr lang="es-MX" sz="1200" dirty="0"/>
            </a:br>
            <a:r>
              <a:rPr lang="es-MX" sz="1200" dirty="0"/>
              <a:t/>
            </a:r>
            <a:br>
              <a:rPr lang="es-MX" sz="1200" dirty="0"/>
            </a:br>
            <a:r>
              <a:rPr lang="es-MX" sz="900" dirty="0"/>
              <a:t/>
            </a:r>
            <a:br>
              <a:rPr lang="es-MX" sz="900" dirty="0"/>
            </a:br>
            <a:r>
              <a:rPr lang="es-MX" sz="900" dirty="0"/>
              <a:t/>
            </a:r>
            <a:br>
              <a:rPr lang="es-MX" sz="900" dirty="0"/>
            </a:br>
            <a:endParaRPr lang="es-MX" sz="900" dirty="0"/>
          </a:p>
        </p:txBody>
      </p:sp>
    </p:spTree>
    <p:extLst>
      <p:ext uri="{BB962C8B-B14F-4D97-AF65-F5344CB8AC3E}">
        <p14:creationId xmlns:p14="http://schemas.microsoft.com/office/powerpoint/2010/main" val="321118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35082" y="1149783"/>
            <a:ext cx="9223375" cy="14927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s-MX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s-MX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s-MX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s-MX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400" dirty="0"/>
          </a:p>
          <a:p>
            <a:pPr>
              <a:lnSpc>
                <a:spcPct val="150000"/>
              </a:lnSpc>
            </a:pPr>
            <a:r>
              <a:rPr lang="es-ES" sz="1400" dirty="0"/>
              <a:t>	</a:t>
            </a:r>
            <a:endParaRPr lang="es-MX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45225" y="1308445"/>
            <a:ext cx="860308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ES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s-ES" sz="24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aquetes tecnológicos y supervisión en campo para obras </a:t>
            </a:r>
            <a:r>
              <a:rPr lang="es-ES" sz="24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</a:t>
            </a:r>
            <a:r>
              <a:rPr lang="es-ES" sz="24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infraestructura hidroagrícolas y paquetes de material vegetativo.</a:t>
            </a:r>
            <a:endParaRPr lang="es-E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555" y="3328317"/>
            <a:ext cx="2923505" cy="201124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36" y="3328318"/>
            <a:ext cx="3528812" cy="20112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996225" y="1429555"/>
            <a:ext cx="5660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2400" b="1" dirty="0" smtClean="0"/>
              <a:t>AUDITORÍA </a:t>
            </a:r>
            <a:r>
              <a:rPr lang="es-ES" sz="2400" b="1" dirty="0" smtClean="0"/>
              <a:t>ENTREGA RECEPCIÓN</a:t>
            </a:r>
            <a:endParaRPr lang="es-ES" sz="24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1554481" y="2299062"/>
            <a:ext cx="61526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 smtClean="0"/>
              <a:t>Como parte del cambio de administración y final de prácticas profesionales se procedió a la entrega de los componentes del programa de concurrencia </a:t>
            </a:r>
            <a:r>
              <a:rPr lang="es-MX" sz="2400" dirty="0" smtClean="0"/>
              <a:t>2014-2016 que estuvieron a </a:t>
            </a:r>
            <a:r>
              <a:rPr lang="es-MX" sz="2400" dirty="0" smtClean="0"/>
              <a:t>mi cargo.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288437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69932" y="1466925"/>
            <a:ext cx="90089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400" b="1" dirty="0" smtClean="0"/>
              <a:t>ÁREAS </a:t>
            </a:r>
            <a:r>
              <a:rPr lang="es-ES" sz="2400" b="1" dirty="0"/>
              <a:t>DE CONOCIMIENTO PUESTAS EN PRÁCTICA:</a:t>
            </a:r>
            <a:endParaRPr lang="es-ES" sz="2400" dirty="0"/>
          </a:p>
        </p:txBody>
      </p:sp>
      <p:sp>
        <p:nvSpPr>
          <p:cNvPr id="2" name="Rectángulo 1"/>
          <p:cNvSpPr/>
          <p:nvPr/>
        </p:nvSpPr>
        <p:spPr>
          <a:xfrm>
            <a:off x="927279" y="2366472"/>
            <a:ext cx="7302321" cy="3272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s-ES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s-ES" sz="24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 negocios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s-ES" sz="24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 y </a:t>
            </a:r>
            <a:r>
              <a:rPr lang="es-ES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formulación de </a:t>
            </a:r>
            <a:r>
              <a:rPr lang="es-ES" sz="24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proyectos 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s-ES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s-ES" sz="24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istemas </a:t>
            </a:r>
            <a:r>
              <a:rPr lang="es-ES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s-ES" sz="24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riego 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s-ES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s-ES" sz="24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aquinaria agrícola</a:t>
            </a:r>
            <a:endParaRPr lang="es-ES" sz="24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</a:pPr>
            <a:endParaRPr lang="es-E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9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a 6"/>
          <p:cNvGraphicFramePr>
            <a:graphicFrameLocks noGrp="1"/>
          </p:cNvGraphicFramePr>
          <p:nvPr/>
        </p:nvGraphicFramePr>
        <p:xfrm>
          <a:off x="3727450" y="-8259763"/>
          <a:ext cx="5553075" cy="3403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3447"/>
                <a:gridCol w="1934810"/>
                <a:gridCol w="1784818"/>
              </a:tblGrid>
              <a:tr h="316049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400" dirty="0">
                          <a:effectLst/>
                        </a:rPr>
                        <a:t>Concepto</a:t>
                      </a:r>
                      <a:endParaRPr lang="es-MX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479" marR="22479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400" dirty="0">
                          <a:effectLst/>
                        </a:rPr>
                        <a:t>Montos máximos</a:t>
                      </a:r>
                      <a:endParaRPr lang="es-MX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479" marR="22479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400" dirty="0">
                          <a:effectLst/>
                        </a:rPr>
                        <a:t>Población objetivo</a:t>
                      </a:r>
                      <a:endParaRPr lang="es-MX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479" marR="22479" marT="0" marB="0"/>
                </a:tc>
              </a:tr>
              <a:tr h="308755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400" dirty="0">
                          <a:effectLst/>
                        </a:rPr>
                        <a:t>I.-PROYECTOS PRODUCTIVOS O ESTRATEGICOS DE IMPACTO REGIONAL, LOCAL O ESTATAL, AGRÍCOLAS, PECUARIOS DE PESCA Y ACUÍCOLAS.</a:t>
                      </a:r>
                      <a:endParaRPr lang="es-MX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479" marR="22479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400" dirty="0">
                          <a:effectLst/>
                        </a:rPr>
                        <a:t>EL INCENTIVO PODRA SER DE HASTA DEL 50% DEL VALOR DEL PRYECTO QUE SE DETERMINE POR EL FOFAEC, Y AL MENOS 5 PARTICIPANTES BENEFICIARIOS DIRECTOS, (SEAN PERSONAS FÍSICAS, MORALES Y/O  SE CONFORMEN DE MANERA LEGAL DE UNOS O AMBOS) DEDICADOS A LAS ACTIVIDADES PRIMARIAS (AGRÍCOLAS, PECUARIAS DE PESCA  Y ACUÍCOLAS) Y/O QUE AGREGUEN VALOR A ESTAS ACTIVIDADES.</a:t>
                      </a:r>
                      <a:endParaRPr lang="es-MX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479" marR="22479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400" dirty="0">
                          <a:effectLst/>
                        </a:rPr>
                        <a:t> </a:t>
                      </a: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400" dirty="0">
                          <a:effectLst/>
                        </a:rPr>
                        <a:t> </a:t>
                      </a: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400" dirty="0">
                          <a:effectLst/>
                        </a:rPr>
                        <a:t> </a:t>
                      </a: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400" dirty="0">
                          <a:effectLst/>
                        </a:rPr>
                        <a:t> </a:t>
                      </a: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400" dirty="0">
                          <a:effectLst/>
                        </a:rPr>
                        <a:t> </a:t>
                      </a: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400" dirty="0">
                          <a:effectLst/>
                        </a:rPr>
                        <a:t> </a:t>
                      </a: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400" dirty="0">
                          <a:effectLst/>
                        </a:rPr>
                        <a:t> </a:t>
                      </a: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400" dirty="0">
                          <a:effectLst/>
                        </a:rPr>
                        <a:t> </a:t>
                      </a: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400" dirty="0">
                          <a:effectLst/>
                        </a:rPr>
                        <a:t> </a:t>
                      </a: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400" dirty="0">
                          <a:effectLst/>
                        </a:rPr>
                        <a:t> </a:t>
                      </a: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400" dirty="0">
                          <a:effectLst/>
                        </a:rPr>
                        <a:t> </a:t>
                      </a: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400" dirty="0">
                          <a:effectLst/>
                        </a:rPr>
                        <a:t> </a:t>
                      </a: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400" dirty="0">
                          <a:effectLst/>
                        </a:rPr>
                        <a:t>PRODUCTORES DEDICADOS A ACTIVIDADES PRIMARIS, AGRÍCOLAS, PECUARIAS, PERSCA Y ACUÍCOLAS Y/O QUE AGREGUEN VALOR A ESTAS.</a:t>
                      </a:r>
                      <a:endParaRPr lang="es-MX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479" marR="22479" marT="0" marB="0"/>
                </a:tc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3046603" y="1326972"/>
            <a:ext cx="3166701" cy="5866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ES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AUTOEVALUACIÓN:</a:t>
            </a:r>
            <a:endParaRPr lang="es-E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31440" y="2112135"/>
            <a:ext cx="839702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Atendí </a:t>
            </a:r>
            <a:r>
              <a:rPr lang="es-ES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 </a:t>
            </a:r>
            <a:r>
              <a:rPr lang="es-ES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indicaciones 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mis superiores en las comisiones que se me </a:t>
            </a: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encomendaron, los conocimientos en los lineamientos de trabajo de la Secretaría con las experiencias adquiridas con asociaciones de productores y extensionistas, me siento satisfecho con mi trabajo y 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 ganas de seguir adquiriendo experiencia en el ámbito laboral.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2 Marcador de contenido"/>
          <p:cNvSpPr>
            <a:spLocks noGrp="1"/>
          </p:cNvSpPr>
          <p:nvPr>
            <p:ph idx="4294967295"/>
          </p:nvPr>
        </p:nvSpPr>
        <p:spPr>
          <a:xfrm>
            <a:off x="613209" y="1968500"/>
            <a:ext cx="7658100" cy="2665413"/>
          </a:xfrm>
        </p:spPr>
        <p:txBody>
          <a:bodyPr/>
          <a:lstStyle/>
          <a:p>
            <a:pPr marL="0" indent="0" algn="ctr" eaLnBrk="1" hangingPunct="1">
              <a:buFont typeface="Wingdings 3" pitchFamily="18" charset="2"/>
              <a:buNone/>
            </a:pPr>
            <a:endParaRPr lang="es-MX" altLang="es-MX" sz="6600" b="1" dirty="0" smtClean="0"/>
          </a:p>
          <a:p>
            <a:pPr marL="0" indent="0" algn="ctr" eaLnBrk="1" hangingPunct="1">
              <a:buFont typeface="Wingdings 3" pitchFamily="18" charset="2"/>
              <a:buNone/>
            </a:pPr>
            <a:r>
              <a:rPr lang="es-MX" altLang="es-MX" sz="6600" b="1" dirty="0" smtClean="0"/>
              <a:t>GRACIAS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49874" y="1354427"/>
            <a:ext cx="7391983" cy="2193702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es-ES" sz="2400" b="1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DESCRIPCIÓN DE LA ENTIDAD RECEPTORA</a:t>
            </a: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es-ES" sz="24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Secretaría </a:t>
            </a:r>
            <a:r>
              <a:rPr lang="es-E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Desarrollo Rural del Estado de Coahuila, es la dependencia encargada de impulsar en coordinación con los gobiernos locales, la inversión de proyectos productivos o estratégicos; agrícolas, pecuarios, de pesca y acuícolas, y así incentivar el desarrollo de las actividades primarias</a:t>
            </a:r>
            <a:r>
              <a:rPr lang="es-ES" sz="24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56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uadroTexto 4"/>
          <p:cNvSpPr txBox="1">
            <a:spLocks noChangeArrowheads="1"/>
          </p:cNvSpPr>
          <p:nvPr/>
        </p:nvSpPr>
        <p:spPr bwMode="auto">
          <a:xfrm>
            <a:off x="346768" y="1168087"/>
            <a:ext cx="8555037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es-MX" altLang="es-MX" sz="2400" dirty="0" smtClean="0"/>
              <a:t> </a:t>
            </a:r>
          </a:p>
          <a:p>
            <a:pPr algn="ctr" eaLnBrk="1" hangingPunct="1">
              <a:lnSpc>
                <a:spcPct val="150000"/>
              </a:lnSpc>
            </a:pPr>
            <a:r>
              <a:rPr lang="es-MX" altLang="es-MX" sz="3600" b="1" dirty="0" smtClean="0"/>
              <a:t>Objetivos específicos</a:t>
            </a:r>
            <a:r>
              <a:rPr lang="es-MX" altLang="es-MX" sz="2400" dirty="0" smtClean="0"/>
              <a:t>: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altLang="es-MX" sz="2400" dirty="0" smtClean="0"/>
              <a:t>Revisión presupuestal de los programas y proyectos estratégicos 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altLang="es-MX" sz="2400" dirty="0" smtClean="0"/>
              <a:t>Supervisión de extensionistas 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altLang="es-MX" sz="2400" dirty="0" smtClean="0"/>
              <a:t>Atención a productores y grupos agrícolas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altLang="es-MX" sz="2400" dirty="0" smtClean="0"/>
              <a:t>Revisión de pago de finiquitos y componentes de los programas de concurrencia 2014-2016 </a:t>
            </a:r>
            <a:endParaRPr lang="es-MX" altLang="es-MX" sz="200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uadroTexto 3"/>
          <p:cNvSpPr txBox="1">
            <a:spLocks noChangeArrowheads="1"/>
          </p:cNvSpPr>
          <p:nvPr/>
        </p:nvSpPr>
        <p:spPr bwMode="auto">
          <a:xfrm>
            <a:off x="1764406" y="1092150"/>
            <a:ext cx="6400800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buFont typeface="Wingdings 3" pitchFamily="18" charset="2"/>
              <a:buNone/>
            </a:pPr>
            <a:r>
              <a:rPr lang="es-ES" altLang="es-MX" sz="3200" b="1" dirty="0" smtClean="0"/>
              <a:t>Descripción de actividades</a:t>
            </a:r>
            <a:endParaRPr lang="es-ES" altLang="es-MX" sz="3200" b="1" dirty="0"/>
          </a:p>
          <a:p>
            <a:endParaRPr lang="es-ES" sz="2400" b="1" dirty="0" smtClean="0"/>
          </a:p>
          <a:p>
            <a:endParaRPr lang="es-ES" sz="2400" dirty="0"/>
          </a:p>
          <a:p>
            <a:pPr algn="ctr" eaLnBrk="1" hangingPunct="1">
              <a:buFont typeface="Wingdings 3" pitchFamily="18" charset="2"/>
              <a:buNone/>
            </a:pPr>
            <a:r>
              <a:rPr lang="es-ES" altLang="es-MX" sz="2400" b="1" dirty="0" smtClean="0"/>
              <a:t> </a:t>
            </a:r>
            <a:r>
              <a:rPr lang="es-MX" altLang="es-MX" dirty="0"/>
              <a:t/>
            </a:r>
            <a:br>
              <a:rPr lang="es-MX" altLang="es-MX" dirty="0"/>
            </a:br>
            <a:r>
              <a:rPr lang="es-MX" altLang="es-MX" dirty="0"/>
              <a:t/>
            </a:r>
            <a:br>
              <a:rPr lang="es-MX" altLang="es-MX" dirty="0"/>
            </a:br>
            <a:endParaRPr lang="es-ES" altLang="es-MX" b="1" dirty="0"/>
          </a:p>
          <a:p>
            <a:pPr algn="ctr" eaLnBrk="1" hangingPunct="1"/>
            <a:endParaRPr lang="es-MX" altLang="es-MX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64805" y="2061646"/>
            <a:ext cx="3689797" cy="171186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92806" y="206164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400" b="1" dirty="0" smtClean="0">
                <a:solidFill>
                  <a:prstClr val="black"/>
                </a:solidFill>
              </a:rPr>
              <a:t>Capacitación </a:t>
            </a:r>
            <a:r>
              <a:rPr lang="es-ES" sz="2400" b="1" dirty="0">
                <a:solidFill>
                  <a:prstClr val="black"/>
                </a:solidFill>
              </a:rPr>
              <a:t>del uso de Sistema Único de Registro de Información (</a:t>
            </a:r>
            <a:r>
              <a:rPr lang="es-ES" sz="2400" b="1" dirty="0" smtClean="0">
                <a:solidFill>
                  <a:prstClr val="black"/>
                </a:solidFill>
              </a:rPr>
              <a:t>SURI)</a:t>
            </a:r>
            <a:endParaRPr lang="es-ES" b="1" dirty="0"/>
          </a:p>
        </p:txBody>
      </p:sp>
      <p:sp>
        <p:nvSpPr>
          <p:cNvPr id="6" name="Rectángulo 5"/>
          <p:cNvSpPr/>
          <p:nvPr/>
        </p:nvSpPr>
        <p:spPr>
          <a:xfrm>
            <a:off x="289773" y="3261975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s-ES" sz="2400" b="1" dirty="0" smtClean="0">
                <a:solidFill>
                  <a:prstClr val="black"/>
                </a:solidFill>
              </a:rPr>
              <a:t>Supervisión a los principales grupos del programa de concurrencia 2016</a:t>
            </a:r>
          </a:p>
          <a:p>
            <a:pPr lvl="0"/>
            <a:endParaRPr lang="es-ES" sz="2400" dirty="0" smtClean="0">
              <a:solidFill>
                <a:prstClr val="black"/>
              </a:solidFill>
            </a:endParaRPr>
          </a:p>
          <a:p>
            <a:pPr lvl="0"/>
            <a:r>
              <a:rPr lang="es-ES" sz="2400" dirty="0" smtClean="0">
                <a:solidFill>
                  <a:prstClr val="black"/>
                </a:solidFill>
              </a:rPr>
              <a:t>UNTA (Unión </a:t>
            </a:r>
            <a:r>
              <a:rPr lang="es-ES" sz="2400" dirty="0">
                <a:solidFill>
                  <a:prstClr val="black"/>
                </a:solidFill>
              </a:rPr>
              <a:t>N</a:t>
            </a:r>
            <a:r>
              <a:rPr lang="es-ES" sz="2400" dirty="0" smtClean="0">
                <a:solidFill>
                  <a:prstClr val="black"/>
                </a:solidFill>
              </a:rPr>
              <a:t>acional de Trabajadores </a:t>
            </a:r>
            <a:r>
              <a:rPr lang="es-ES" sz="2400" dirty="0">
                <a:solidFill>
                  <a:prstClr val="black"/>
                </a:solidFill>
              </a:rPr>
              <a:t>A</a:t>
            </a:r>
            <a:r>
              <a:rPr lang="es-ES" sz="2400" dirty="0" smtClean="0">
                <a:solidFill>
                  <a:prstClr val="black"/>
                </a:solidFill>
              </a:rPr>
              <a:t>grícolas).</a:t>
            </a:r>
          </a:p>
          <a:p>
            <a:pPr lvl="0"/>
            <a:r>
              <a:rPr lang="es-ES" sz="2400" dirty="0" smtClean="0">
                <a:solidFill>
                  <a:prstClr val="black"/>
                </a:solidFill>
              </a:rPr>
              <a:t>Mujeres Productivas </a:t>
            </a:r>
          </a:p>
          <a:p>
            <a:pPr lvl="0"/>
            <a:r>
              <a:rPr lang="es-ES" sz="2400" dirty="0" smtClean="0">
                <a:solidFill>
                  <a:prstClr val="black"/>
                </a:solidFill>
              </a:rPr>
              <a:t>Agro fin Laguna</a:t>
            </a:r>
            <a:endParaRPr lang="es-ES" sz="2400" dirty="0">
              <a:solidFill>
                <a:prstClr val="black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64806" y="4168585"/>
            <a:ext cx="3689796" cy="22568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6256296"/>
              </p:ext>
            </p:extLst>
          </p:nvPr>
        </p:nvGraphicFramePr>
        <p:xfrm>
          <a:off x="0" y="995913"/>
          <a:ext cx="9144000" cy="596181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031208"/>
                <a:gridCol w="983226"/>
                <a:gridCol w="1013479"/>
                <a:gridCol w="1116087"/>
              </a:tblGrid>
              <a:tr h="675236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latin typeface="Arial" pitchFamily="34" charset="0"/>
                          <a:cs typeface="Arial" pitchFamily="34" charset="0"/>
                        </a:rPr>
                        <a:t>Requisitos</a:t>
                      </a:r>
                      <a:endParaRPr lang="es-MX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latin typeface="Arial" pitchFamily="34" charset="0"/>
                          <a:cs typeface="Arial" pitchFamily="34" charset="0"/>
                        </a:rPr>
                        <a:t>Personas Físicas</a:t>
                      </a:r>
                      <a:endParaRPr lang="es-MX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latin typeface="Arial" pitchFamily="34" charset="0"/>
                          <a:cs typeface="Arial" pitchFamily="34" charset="0"/>
                        </a:rPr>
                        <a:t>Personas Morales</a:t>
                      </a:r>
                      <a:endParaRPr lang="es-MX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latin typeface="Arial" pitchFamily="34" charset="0"/>
                          <a:cs typeface="Arial" pitchFamily="34" charset="0"/>
                        </a:rPr>
                        <a:t>Grupales</a:t>
                      </a:r>
                      <a:endParaRPr lang="es-MX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57478">
                <a:tc>
                  <a:txBody>
                    <a:bodyPr/>
                    <a:lstStyle/>
                    <a:p>
                      <a:r>
                        <a:rPr lang="es-MX" sz="1200" dirty="0" smtClean="0">
                          <a:latin typeface="Arial" pitchFamily="34" charset="0"/>
                          <a:cs typeface="Arial" pitchFamily="34" charset="0"/>
                        </a:rPr>
                        <a:t>Identificación oficial vigente </a:t>
                      </a:r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57478">
                <a:tc>
                  <a:txBody>
                    <a:bodyPr/>
                    <a:lstStyle/>
                    <a:p>
                      <a:r>
                        <a:rPr lang="es-MX" sz="1200" dirty="0" smtClean="0">
                          <a:latin typeface="Arial" pitchFamily="34" charset="0"/>
                          <a:cs typeface="Arial" pitchFamily="34" charset="0"/>
                        </a:rPr>
                        <a:t>CURP</a:t>
                      </a:r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57478">
                <a:tc>
                  <a:txBody>
                    <a:bodyPr/>
                    <a:lstStyle/>
                    <a:p>
                      <a:r>
                        <a:rPr lang="es-MX" sz="1200" dirty="0" smtClean="0">
                          <a:latin typeface="Arial" pitchFamily="34" charset="0"/>
                          <a:cs typeface="Arial" pitchFamily="34" charset="0"/>
                        </a:rPr>
                        <a:t>Comprobante de domicilio</a:t>
                      </a:r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5747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>
                          <a:latin typeface="Arial" pitchFamily="34" charset="0"/>
                          <a:cs typeface="Arial" pitchFamily="34" charset="0"/>
                        </a:rPr>
                        <a:t>Comprobante legal de la posesión del predio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57478">
                <a:tc>
                  <a:txBody>
                    <a:bodyPr/>
                    <a:lstStyle/>
                    <a:p>
                      <a:r>
                        <a:rPr lang="es-MX" sz="1200" dirty="0" smtClean="0">
                          <a:latin typeface="Arial" pitchFamily="34" charset="0"/>
                          <a:cs typeface="Arial" pitchFamily="34" charset="0"/>
                        </a:rPr>
                        <a:t>RFC</a:t>
                      </a:r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57478">
                <a:tc>
                  <a:txBody>
                    <a:bodyPr/>
                    <a:lstStyle/>
                    <a:p>
                      <a:r>
                        <a:rPr lang="es-ES" sz="1200" u="non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Opinión</a:t>
                      </a:r>
                      <a:r>
                        <a:rPr lang="es-ES" sz="1200" u="non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Positiva del SAT (Formato 32 D)</a:t>
                      </a:r>
                      <a:r>
                        <a:rPr lang="es-MX" sz="1200" u="non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s-MX" sz="1200" b="1" u="non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cuando monto del apoyo sea superior a $30,000.00 </a:t>
                      </a:r>
                      <a:endParaRPr lang="es-MX" sz="1200" b="1" u="non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57478">
                <a:tc>
                  <a:txBody>
                    <a:bodyPr/>
                    <a:lstStyle/>
                    <a:p>
                      <a:r>
                        <a:rPr lang="es-ES" sz="1200" dirty="0" smtClean="0">
                          <a:latin typeface="Arial" pitchFamily="34" charset="0"/>
                          <a:cs typeface="Arial" pitchFamily="34" charset="0"/>
                        </a:rPr>
                        <a:t>Cotizaciones</a:t>
                      </a:r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57478">
                <a:tc>
                  <a:txBody>
                    <a:bodyPr/>
                    <a:lstStyle/>
                    <a:p>
                      <a:r>
                        <a:rPr lang="es-ES" sz="1200" dirty="0" smtClean="0">
                          <a:latin typeface="Arial" pitchFamily="34" charset="0"/>
                          <a:cs typeface="Arial" pitchFamily="34" charset="0"/>
                        </a:rPr>
                        <a:t>Estado de Cuenta que comprueba</a:t>
                      </a:r>
                      <a:r>
                        <a:rPr lang="es-ES" sz="1200" baseline="0" dirty="0" smtClean="0">
                          <a:latin typeface="Arial" pitchFamily="34" charset="0"/>
                          <a:cs typeface="Arial" pitchFamily="34" charset="0"/>
                        </a:rPr>
                        <a:t> # de Cuenta y Clave Interbancaria</a:t>
                      </a:r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5747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>
                          <a:latin typeface="Arial" pitchFamily="34" charset="0"/>
                          <a:cs typeface="Arial" pitchFamily="34" charset="0"/>
                        </a:rPr>
                        <a:t>Listado de productores integrantes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57478">
                <a:tc>
                  <a:txBody>
                    <a:bodyPr/>
                    <a:lstStyle/>
                    <a:p>
                      <a:r>
                        <a:rPr lang="es-MX" sz="1200" dirty="0" smtClean="0">
                          <a:latin typeface="Arial" pitchFamily="34" charset="0"/>
                          <a:cs typeface="Arial" pitchFamily="34" charset="0"/>
                        </a:rPr>
                        <a:t>Acta constitutiva debidamente protocolizada por</a:t>
                      </a:r>
                      <a:r>
                        <a:rPr lang="es-MX" sz="1200" baseline="0" dirty="0" smtClean="0">
                          <a:latin typeface="Arial" pitchFamily="34" charset="0"/>
                          <a:cs typeface="Arial" pitchFamily="34" charset="0"/>
                        </a:rPr>
                        <a:t> Notario </a:t>
                      </a:r>
                      <a:r>
                        <a:rPr lang="es-MX" sz="1200" dirty="0" smtClean="0">
                          <a:latin typeface="Arial" pitchFamily="34" charset="0"/>
                          <a:cs typeface="Arial" pitchFamily="34" charset="0"/>
                        </a:rPr>
                        <a:t>Público.</a:t>
                      </a:r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1657">
                <a:tc>
                  <a:txBody>
                    <a:bodyPr/>
                    <a:lstStyle/>
                    <a:p>
                      <a:r>
                        <a:rPr lang="es-MX" sz="1200" dirty="0" smtClean="0">
                          <a:latin typeface="Arial" pitchFamily="34" charset="0"/>
                          <a:cs typeface="Arial" pitchFamily="34" charset="0"/>
                        </a:rPr>
                        <a:t>Constancia de la legal representación del apoderado ante </a:t>
                      </a:r>
                      <a:r>
                        <a:rPr lang="es-MX" sz="1200" baseline="0" dirty="0" smtClean="0">
                          <a:latin typeface="Arial" pitchFamily="34" charset="0"/>
                          <a:cs typeface="Arial" pitchFamily="34" charset="0"/>
                        </a:rPr>
                        <a:t>Notario </a:t>
                      </a:r>
                      <a:r>
                        <a:rPr lang="es-MX" sz="1200" dirty="0" smtClean="0">
                          <a:latin typeface="Arial" pitchFamily="34" charset="0"/>
                          <a:cs typeface="Arial" pitchFamily="34" charset="0"/>
                        </a:rPr>
                        <a:t>Público.</a:t>
                      </a:r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57478">
                <a:tc>
                  <a:txBody>
                    <a:bodyPr/>
                    <a:lstStyle/>
                    <a:p>
                      <a:r>
                        <a:rPr lang="es-ES" sz="1200" b="0" dirty="0" smtClean="0">
                          <a:latin typeface="Arial" pitchFamily="34" charset="0"/>
                          <a:cs typeface="Arial" pitchFamily="34" charset="0"/>
                        </a:rPr>
                        <a:t>Acta de conformación de</a:t>
                      </a:r>
                      <a:r>
                        <a:rPr lang="es-ES" sz="1200" b="0" baseline="0" dirty="0" smtClean="0">
                          <a:latin typeface="Arial" pitchFamily="34" charset="0"/>
                          <a:cs typeface="Arial" pitchFamily="34" charset="0"/>
                        </a:rPr>
                        <a:t> la asociación del grupo</a:t>
                      </a:r>
                      <a:endParaRPr lang="es-MX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4205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Manifiesto</a:t>
                      </a:r>
                      <a:r>
                        <a:rPr lang="es-ES" sz="12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no estar </a:t>
                      </a:r>
                      <a:r>
                        <a:rPr lang="es-ES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recibiendo</a:t>
                      </a:r>
                      <a:r>
                        <a:rPr lang="es-ES" sz="12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apoyos </a:t>
                      </a:r>
                      <a:r>
                        <a:rPr lang="es-ES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 el mismo concepto en otros programas</a:t>
                      </a:r>
                      <a:endParaRPr lang="es-MX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s-MX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anchor="ctr"/>
                </a:tc>
              </a:tr>
              <a:tr h="4408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Documento escrito con los datos de cada integrante del grupo</a:t>
                      </a:r>
                      <a:endParaRPr lang="es-MX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s-MX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528032" y="2100311"/>
            <a:ext cx="4365939" cy="3621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ES" sz="24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Visita </a:t>
            </a:r>
            <a:r>
              <a:rPr lang="es-ES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técnica a la coordinación de SEDER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es-ES" sz="2400" b="1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ES" sz="24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Supervisión </a:t>
            </a:r>
            <a:r>
              <a:rPr lang="es-ES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extensionistas de SAGARPA</a:t>
            </a:r>
            <a:endParaRPr lang="es-E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97003" y="1862807"/>
            <a:ext cx="3799267" cy="39069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379926" y="1344597"/>
            <a:ext cx="8055735" cy="1140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ES" sz="24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Inspección </a:t>
            </a:r>
            <a:r>
              <a:rPr lang="es-ES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apoyos, documentación, material y asistencia a foros</a:t>
            </a:r>
            <a:endParaRPr lang="es-E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30500" y="1939034"/>
            <a:ext cx="3397778" cy="156235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30500" y="4473171"/>
            <a:ext cx="3397778" cy="1527536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463639" y="3630284"/>
            <a:ext cx="79720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4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Preparación de auditoria para la entrega-recepción</a:t>
            </a:r>
            <a:endParaRPr lang="es-E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241300" y="1244600"/>
            <a:ext cx="8798791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ES" sz="24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RUBROS A REVISAR EN ENTREGA DE AUDITORÍA </a:t>
            </a:r>
          </a:p>
          <a:p>
            <a:pPr eaLnBrk="1" hangingPunct="1">
              <a:defRPr/>
            </a:pPr>
            <a:endParaRPr lang="es-ES" sz="1600" b="1" cap="smal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s-ES" sz="24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AGRÍCOLAS</a:t>
            </a:r>
            <a:endParaRPr lang="es-ES" sz="24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defRPr/>
            </a:pPr>
            <a:r>
              <a:rPr lang="es-ES" sz="2400" dirty="0"/>
              <a:t>T</a:t>
            </a:r>
            <a:r>
              <a:rPr lang="es-ES" sz="2400" dirty="0" smtClean="0"/>
              <a:t>ractores</a:t>
            </a:r>
          </a:p>
          <a:p>
            <a:pPr algn="just" eaLnBrk="1" hangingPunct="1">
              <a:defRPr/>
            </a:pPr>
            <a:r>
              <a:rPr lang="es-ES" sz="2400" dirty="0"/>
              <a:t>I</a:t>
            </a:r>
            <a:r>
              <a:rPr lang="es-ES" sz="2400" dirty="0" smtClean="0"/>
              <a:t>mplementos agrícolas</a:t>
            </a:r>
          </a:p>
          <a:p>
            <a:pPr algn="just" eaLnBrk="1" hangingPunct="1">
              <a:defRPr/>
            </a:pPr>
            <a:r>
              <a:rPr lang="es-ES" sz="2400" dirty="0"/>
              <a:t>I</a:t>
            </a:r>
            <a:r>
              <a:rPr lang="es-ES" sz="2400" dirty="0" smtClean="0"/>
              <a:t>nfraestructura y equipo para la producción primaria y cosecha </a:t>
            </a:r>
          </a:p>
          <a:p>
            <a:pPr algn="just" eaLnBrk="1" hangingPunct="1">
              <a:defRPr/>
            </a:pPr>
            <a:r>
              <a:rPr lang="es-ES" sz="2400" dirty="0"/>
              <a:t>I</a:t>
            </a:r>
            <a:r>
              <a:rPr lang="es-ES" sz="2400" dirty="0" smtClean="0"/>
              <a:t>nfraestructura y equipo para agricultura bajo cubierta</a:t>
            </a:r>
          </a:p>
          <a:p>
            <a:pPr algn="just" eaLnBrk="1" hangingPunct="1">
              <a:defRPr/>
            </a:pPr>
            <a:r>
              <a:rPr lang="es-ES" sz="2400" dirty="0"/>
              <a:t>E</a:t>
            </a:r>
            <a:r>
              <a:rPr lang="es-ES" sz="2400" dirty="0" smtClean="0"/>
              <a:t>quipo para el acondicionamiento y manejo pos cosecha</a:t>
            </a:r>
          </a:p>
          <a:p>
            <a:pPr algn="just" eaLnBrk="1" hangingPunct="1">
              <a:defRPr/>
            </a:pPr>
            <a:r>
              <a:rPr lang="es-ES" sz="2400" dirty="0"/>
              <a:t>M</a:t>
            </a:r>
            <a:r>
              <a:rPr lang="es-ES" sz="2400" dirty="0" smtClean="0"/>
              <a:t>aterial vegetativo</a:t>
            </a:r>
          </a:p>
          <a:p>
            <a:pPr algn="just" eaLnBrk="1" hangingPunct="1">
              <a:defRPr/>
            </a:pPr>
            <a:r>
              <a:rPr lang="es-ES" sz="2400" dirty="0" smtClean="0"/>
              <a:t>Paquete tecnológico</a:t>
            </a:r>
            <a:endParaRPr lang="es-ES" sz="2400" dirty="0"/>
          </a:p>
          <a:p>
            <a:pPr algn="just" eaLnBrk="1" hangingPunct="1">
              <a:defRPr/>
            </a:pPr>
            <a:endParaRPr lang="es-ES" sz="1100" dirty="0" smtClean="0"/>
          </a:p>
          <a:p>
            <a:pPr algn="just" eaLnBrk="1" hangingPunct="1">
              <a:defRPr/>
            </a:pPr>
            <a:endParaRPr lang="es-ES" sz="1100" dirty="0" smtClean="0"/>
          </a:p>
          <a:p>
            <a:pPr algn="just" eaLnBrk="1" hangingPunct="1">
              <a:defRPr/>
            </a:pPr>
            <a:endParaRPr lang="es-ES" sz="2000" cap="sm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defRPr/>
            </a:pPr>
            <a:endParaRPr lang="es-ES" sz="2000" cap="smal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321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986906"/>
              </p:ext>
            </p:extLst>
          </p:nvPr>
        </p:nvGraphicFramePr>
        <p:xfrm>
          <a:off x="766064" y="3013556"/>
          <a:ext cx="7935687" cy="3189732"/>
        </p:xfrm>
        <a:graphic>
          <a:graphicData uri="http://schemas.openxmlformats.org/drawingml/2006/table">
            <a:tbl>
              <a:tblPr/>
              <a:tblGrid>
                <a:gridCol w="2045153"/>
                <a:gridCol w="1756139"/>
                <a:gridCol w="1890849"/>
                <a:gridCol w="2243546"/>
              </a:tblGrid>
              <a:tr h="2940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latin typeface="Calibri"/>
                          <a:ea typeface="Times New Roman"/>
                          <a:cs typeface="Times New Roman"/>
                        </a:rPr>
                        <a:t>CONCEPTO</a:t>
                      </a:r>
                    </a:p>
                  </a:txBody>
                  <a:tcPr marL="41867" marR="41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latin typeface="Calibri"/>
                          <a:ea typeface="Times New Roman"/>
                          <a:cs typeface="Times New Roman"/>
                        </a:rPr>
                        <a:t>CARACTERÍSTICAS</a:t>
                      </a:r>
                      <a:endParaRPr lang="es-MX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67" marR="41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latin typeface="Calibri"/>
                          <a:ea typeface="Times New Roman"/>
                          <a:cs typeface="Times New Roman"/>
                        </a:rPr>
                        <a:t>ALTA </a:t>
                      </a:r>
                      <a:r>
                        <a:rPr lang="es-MX" sz="1400" b="1" dirty="0" smtClean="0">
                          <a:latin typeface="Calibri"/>
                          <a:ea typeface="Times New Roman"/>
                          <a:cs typeface="Times New Roman"/>
                        </a:rPr>
                        <a:t>MARGINACIÓN </a:t>
                      </a:r>
                      <a:r>
                        <a:rPr lang="es-MX" sz="1400" b="1" dirty="0">
                          <a:latin typeface="Calibri"/>
                          <a:ea typeface="Times New Roman"/>
                          <a:cs typeface="Times New Roman"/>
                        </a:rPr>
                        <a:t>/ BAJOS INGRESOS</a:t>
                      </a:r>
                    </a:p>
                  </a:txBody>
                  <a:tcPr marL="41867" marR="41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latin typeface="Calibri"/>
                          <a:ea typeface="Times New Roman"/>
                          <a:cs typeface="Times New Roman"/>
                        </a:rPr>
                        <a:t>MEDIA Y BAJA </a:t>
                      </a:r>
                      <a:r>
                        <a:rPr lang="es-MX" sz="1400" b="1" dirty="0" smtClean="0">
                          <a:latin typeface="Calibri"/>
                          <a:ea typeface="Times New Roman"/>
                          <a:cs typeface="Times New Roman"/>
                        </a:rPr>
                        <a:t>MARGINACIÓN</a:t>
                      </a:r>
                      <a:endParaRPr lang="es-MX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67" marR="41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1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latin typeface="Calibri"/>
                          <a:ea typeface="Times New Roman"/>
                          <a:cs typeface="Times New Roman"/>
                        </a:rPr>
                        <a:t>MOTOCULTOR</a:t>
                      </a: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67" marR="41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latin typeface="Calibri"/>
                          <a:ea typeface="Times New Roman"/>
                          <a:cs typeface="Times New Roman"/>
                        </a:rPr>
                        <a:t> DE UN</a:t>
                      </a:r>
                      <a:r>
                        <a:rPr lang="es-MX" sz="11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EJE</a:t>
                      </a: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67" marR="41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latin typeface="Calibri"/>
                          <a:ea typeface="Times New Roman"/>
                          <a:cs typeface="Times New Roman"/>
                        </a:rPr>
                        <a:t>HASTA  $ 40,000.00</a:t>
                      </a: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67" marR="41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latin typeface="Calibri"/>
                          <a:ea typeface="Times New Roman"/>
                          <a:cs typeface="Times New Roman"/>
                        </a:rPr>
                        <a:t>HASTA</a:t>
                      </a:r>
                      <a:r>
                        <a:rPr lang="es-MX" sz="11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$ 40,000.00</a:t>
                      </a: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67" marR="41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9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latin typeface="Calibri"/>
                          <a:ea typeface="Times New Roman"/>
                          <a:cs typeface="Times New Roman"/>
                        </a:rPr>
                        <a:t>MOTOASPERSORAS</a:t>
                      </a: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67" marR="41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latin typeface="Calibri"/>
                          <a:ea typeface="Times New Roman"/>
                          <a:cs typeface="Times New Roman"/>
                        </a:rPr>
                        <a:t>PORTATILES</a:t>
                      </a: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67" marR="41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latin typeface="Calibri"/>
                          <a:ea typeface="Times New Roman"/>
                          <a:cs typeface="Times New Roman"/>
                        </a:rPr>
                        <a:t>HASTA $ 10,000.00</a:t>
                      </a: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67" marR="41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latin typeface="Calibri"/>
                          <a:ea typeface="Times New Roman"/>
                          <a:cs typeface="Times New Roman"/>
                        </a:rPr>
                        <a:t>HASTA $10,000.00</a:t>
                      </a: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67" marR="41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latin typeface="Calibri"/>
                          <a:ea typeface="Times New Roman"/>
                          <a:cs typeface="Times New Roman"/>
                        </a:rPr>
                        <a:t>SEMBRADORAS , FERTILIZADORAS,</a:t>
                      </a:r>
                      <a:r>
                        <a:rPr lang="es-MX" sz="11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NIVELADORAS Y ASPERSORAS DE PRECISIÓN</a:t>
                      </a: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67" marR="41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latin typeface="Calibri"/>
                          <a:ea typeface="Times New Roman"/>
                          <a:cs typeface="Times New Roman"/>
                        </a:rPr>
                        <a:t>A LA TOMA DE FUERZA</a:t>
                      </a: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67" marR="41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latin typeface="Calibri"/>
                          <a:ea typeface="Times New Roman"/>
                          <a:cs typeface="Times New Roman"/>
                        </a:rPr>
                        <a:t>HASTA $100,000.00</a:t>
                      </a: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67" marR="41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latin typeface="Calibri"/>
                          <a:ea typeface="Times New Roman"/>
                          <a:cs typeface="Times New Roman"/>
                        </a:rPr>
                        <a:t>Hasta  $100,00.00</a:t>
                      </a: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67" marR="41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9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latin typeface="Calibri"/>
                          <a:ea typeface="Times New Roman"/>
                          <a:cs typeface="Times New Roman"/>
                        </a:rPr>
                        <a:t>TRACTOR</a:t>
                      </a: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67" marR="41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latin typeface="Calibri"/>
                          <a:ea typeface="Times New Roman"/>
                          <a:cs typeface="Times New Roman"/>
                        </a:rPr>
                        <a:t>40-a75 HP</a:t>
                      </a:r>
                    </a:p>
                  </a:txBody>
                  <a:tcPr marL="41867" marR="41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latin typeface="Calibri"/>
                          <a:ea typeface="Times New Roman"/>
                          <a:cs typeface="Times New Roman"/>
                        </a:rPr>
                        <a:t>HASTA</a:t>
                      </a:r>
                      <a:r>
                        <a:rPr lang="es-MX" sz="11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MX" sz="1100" dirty="0" smtClean="0">
                          <a:latin typeface="Calibri"/>
                          <a:ea typeface="Times New Roman"/>
                          <a:cs typeface="Times New Roman"/>
                        </a:rPr>
                        <a:t> $ 150,000.00</a:t>
                      </a: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67" marR="41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latin typeface="Calibri"/>
                          <a:ea typeface="Times New Roman"/>
                          <a:cs typeface="Times New Roman"/>
                        </a:rPr>
                        <a:t>HASTA $150,000.00</a:t>
                      </a: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67" marR="41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latin typeface="Calibri"/>
                          <a:ea typeface="Times New Roman"/>
                          <a:cs typeface="Times New Roman"/>
                        </a:rPr>
                        <a:t>TRACTOR</a:t>
                      </a: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67" marR="41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latin typeface="Calibri"/>
                          <a:ea typeface="Times New Roman"/>
                          <a:cs typeface="Times New Roman"/>
                        </a:rPr>
                        <a:t>75-a 90 HP</a:t>
                      </a:r>
                    </a:p>
                  </a:txBody>
                  <a:tcPr marL="41867" marR="41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latin typeface="Calibri"/>
                          <a:ea typeface="Times New Roman"/>
                          <a:cs typeface="Times New Roman"/>
                        </a:rPr>
                        <a:t>HASTA</a:t>
                      </a:r>
                      <a:r>
                        <a:rPr lang="es-MX" sz="11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MX" sz="1100" dirty="0" smtClean="0">
                          <a:latin typeface="Calibri"/>
                          <a:ea typeface="Times New Roman"/>
                          <a:cs typeface="Times New Roman"/>
                        </a:rPr>
                        <a:t> $ 175,000.00</a:t>
                      </a: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67" marR="41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latin typeface="Calibri"/>
                          <a:ea typeface="Times New Roman"/>
                          <a:cs typeface="Times New Roman"/>
                        </a:rPr>
                        <a:t>HASTA</a:t>
                      </a:r>
                      <a:r>
                        <a:rPr lang="es-MX" sz="11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 $ 175,000.00</a:t>
                      </a: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67" marR="41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7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latin typeface="Calibri"/>
                          <a:ea typeface="Times New Roman"/>
                          <a:cs typeface="Times New Roman"/>
                        </a:rPr>
                        <a:t>TRACTOR</a:t>
                      </a: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67" marR="41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latin typeface="Calibri"/>
                          <a:ea typeface="Times New Roman"/>
                          <a:cs typeface="Times New Roman"/>
                        </a:rPr>
                        <a:t>90 HP- O MAS H.P.</a:t>
                      </a:r>
                    </a:p>
                  </a:txBody>
                  <a:tcPr marL="41867" marR="41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latin typeface="Calibri"/>
                          <a:ea typeface="Times New Roman"/>
                          <a:cs typeface="Times New Roman"/>
                        </a:rPr>
                        <a:t>Hasta</a:t>
                      </a:r>
                      <a:r>
                        <a:rPr lang="es-MX" sz="11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s-MX" sz="1100" dirty="0" smtClean="0">
                          <a:latin typeface="Calibri"/>
                          <a:ea typeface="Times New Roman"/>
                          <a:cs typeface="Times New Roman"/>
                        </a:rPr>
                        <a:t>$200,000.00</a:t>
                      </a: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67" marR="41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latin typeface="Calibri"/>
                          <a:ea typeface="Times New Roman"/>
                          <a:cs typeface="Times New Roman"/>
                        </a:rPr>
                        <a:t>HASTA</a:t>
                      </a:r>
                      <a:r>
                        <a:rPr lang="es-MX" sz="11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$ 200,000.00</a:t>
                      </a: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67" marR="41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latin typeface="Calibri"/>
                          <a:ea typeface="Times New Roman"/>
                          <a:cs typeface="Times New Roman"/>
                        </a:rPr>
                        <a:t>IMPLEMENTOS </a:t>
                      </a:r>
                      <a:r>
                        <a:rPr lang="es-MX" sz="1100" dirty="0" smtClean="0">
                          <a:latin typeface="Calibri"/>
                          <a:ea typeface="Times New Roman"/>
                          <a:cs typeface="Times New Roman"/>
                        </a:rPr>
                        <a:t>AGRÍCOLAS</a:t>
                      </a: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67" marR="41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latin typeface="Calibri"/>
                          <a:ea typeface="Times New Roman"/>
                          <a:cs typeface="Times New Roman"/>
                        </a:rPr>
                        <a:t>(ARADOS, RASTRAS, SEMB,ETC…)</a:t>
                      </a:r>
                    </a:p>
                  </a:txBody>
                  <a:tcPr marL="41867" marR="41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latin typeface="Calibri"/>
                          <a:ea typeface="Times New Roman"/>
                          <a:cs typeface="Times New Roman"/>
                        </a:rPr>
                        <a:t>80% DEL MONTO COTIZADO</a:t>
                      </a:r>
                    </a:p>
                  </a:txBody>
                  <a:tcPr marL="41867" marR="41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latin typeface="Calibri"/>
                          <a:ea typeface="Times New Roman"/>
                          <a:cs typeface="Times New Roman"/>
                        </a:rPr>
                        <a:t>50% MONTO COTIZADO</a:t>
                      </a:r>
                    </a:p>
                  </a:txBody>
                  <a:tcPr marL="41867" marR="41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latin typeface="Calibri"/>
                          <a:ea typeface="Times New Roman"/>
                          <a:cs typeface="Times New Roman"/>
                        </a:rPr>
                        <a:t>SISTEMA DE RIEGO PRESURIZADO</a:t>
                      </a:r>
                    </a:p>
                  </a:txBody>
                  <a:tcPr marL="41867" marR="41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latin typeface="Calibri"/>
                          <a:ea typeface="Times New Roman"/>
                          <a:cs typeface="Times New Roman"/>
                        </a:rPr>
                        <a:t>HASTA 10 HAS POR PROYECTO</a:t>
                      </a:r>
                    </a:p>
                  </a:txBody>
                  <a:tcPr marL="41867" marR="41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latin typeface="Calibri"/>
                          <a:ea typeface="Times New Roman"/>
                          <a:cs typeface="Times New Roman"/>
                        </a:rPr>
                        <a:t>HASTA $17,000.00/HA</a:t>
                      </a: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67" marR="41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latin typeface="Calibri"/>
                          <a:ea typeface="Times New Roman"/>
                          <a:cs typeface="Times New Roman"/>
                        </a:rPr>
                        <a:t>HASTA $17,000.00/HA</a:t>
                      </a:r>
                      <a:endParaRPr lang="es-MX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67" marR="41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latin typeface="Calibri"/>
                          <a:ea typeface="Times New Roman"/>
                          <a:cs typeface="Times New Roman"/>
                        </a:rPr>
                        <a:t>MULTICOMPUERTAS</a:t>
                      </a:r>
                    </a:p>
                  </a:txBody>
                  <a:tcPr marL="41867" marR="41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latin typeface="Calibri"/>
                          <a:ea typeface="Times New Roman"/>
                          <a:cs typeface="Times New Roman"/>
                        </a:rPr>
                        <a:t>HASTA 10 HAS POR PROYECTO</a:t>
                      </a:r>
                    </a:p>
                  </a:txBody>
                  <a:tcPr marL="41867" marR="41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latin typeface="Calibri"/>
                          <a:ea typeface="Times New Roman"/>
                          <a:cs typeface="Times New Roman"/>
                        </a:rPr>
                        <a:t>HASTA $ </a:t>
                      </a:r>
                      <a:r>
                        <a:rPr lang="es-MX" sz="1100" dirty="0">
                          <a:latin typeface="Calibri"/>
                          <a:ea typeface="Times New Roman"/>
                          <a:cs typeface="Times New Roman"/>
                        </a:rPr>
                        <a:t>10,000.00 </a:t>
                      </a:r>
                      <a:r>
                        <a:rPr lang="es-MX" sz="1100" dirty="0" smtClean="0">
                          <a:latin typeface="Calibri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s-MX" sz="1100" dirty="0">
                          <a:latin typeface="Calibri"/>
                          <a:ea typeface="Times New Roman"/>
                          <a:cs typeface="Times New Roman"/>
                        </a:rPr>
                        <a:t>HA</a:t>
                      </a:r>
                    </a:p>
                  </a:txBody>
                  <a:tcPr marL="41867" marR="41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latin typeface="Calibri"/>
                          <a:ea typeface="Times New Roman"/>
                          <a:cs typeface="Times New Roman"/>
                        </a:rPr>
                        <a:t>HASTA $ </a:t>
                      </a:r>
                      <a:r>
                        <a:rPr lang="es-MX" sz="1100" dirty="0">
                          <a:latin typeface="Calibri"/>
                          <a:ea typeface="Times New Roman"/>
                          <a:cs typeface="Times New Roman"/>
                        </a:rPr>
                        <a:t>10,000.00 </a:t>
                      </a:r>
                      <a:r>
                        <a:rPr lang="es-MX" sz="1100" dirty="0" smtClean="0">
                          <a:latin typeface="Calibri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s-MX" sz="1100" dirty="0">
                          <a:latin typeface="Calibri"/>
                          <a:ea typeface="Times New Roman"/>
                          <a:cs typeface="Times New Roman"/>
                        </a:rPr>
                        <a:t>HA</a:t>
                      </a:r>
                    </a:p>
                  </a:txBody>
                  <a:tcPr marL="41867" marR="41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798349" y="2180432"/>
            <a:ext cx="4026626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/>
            <a:endParaRPr lang="es-MX" sz="2100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algn="ctr" defTabSz="685800"/>
            <a:r>
              <a:rPr lang="es-MX" sz="27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Términos de referencia</a:t>
            </a:r>
            <a:r>
              <a:rPr lang="es-MX" sz="27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es-MX" sz="825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		</a:t>
            </a:r>
            <a:endParaRPr lang="es-MX" sz="825" dirty="0">
              <a:latin typeface="Arial" pitchFamily="34" charset="0"/>
              <a:cs typeface="Arial" pitchFamily="34" charset="0"/>
            </a:endParaRPr>
          </a:p>
          <a:p>
            <a:pPr defTabSz="685800"/>
            <a:r>
              <a:rPr lang="es-MX" sz="825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			</a:t>
            </a:r>
            <a:endParaRPr lang="es-MX" sz="13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906143" y="1355790"/>
            <a:ext cx="7811037" cy="965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ES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REVISIÓN DE CONTROL PRESUPUESTAL EN EL SISTEMA (SURI) PARA LA CONCURRENCIA 2014-2106</a:t>
            </a:r>
            <a:endParaRPr lang="es-E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08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2884</TotalTime>
  <Words>1203</Words>
  <Application>Microsoft Office PowerPoint</Application>
  <PresentationFormat>Presentación en pantalla (4:3)</PresentationFormat>
  <Paragraphs>254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Espiral</vt:lpstr>
      <vt:lpstr>           UNIVERSIDAD AUTÓNOMA AGRARIA ANTONIO NARRO  PRÁCTICAS PROFESIONALES   “SECRETARÍA DE DESARROLLO RURAL DEL ESTADO DE COAHUILA” PRESENTADO POR: ROBERTO PAREDES PÉREZ CARRERA: ING. AGRÓNOMO EN PRODUCCIÓN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NOTAS *SE DARÁ PRIORIDAD A PROYECTOS DE RIEGO Y ADQUISICIÓN DE MAQINARIA Y EQUIPO . *LOS TRACTORES Y MOTOCULTORES DEBERÁN ESTAR REGISTRADOS EN OCIMA. *TODA LA MAQUINARIA, EQUIPO Y MATERIALES  DEBERÁN SER NUEVOS. *EL PRODUCTOR ELIGIRÁ  AL PROVEEDOR DE SU PREFERENCIA, SIEMPRE  Y CUANDO SEA DE PRESTIGIO Y SOLVENCIA RECONOCIDA Y GARANTICE EL BIEN ADQUIRIDO Y OTORGE LA CAPACITACIÓN PARA SU USO   </vt:lpstr>
      <vt:lpstr>NOTAS *SE DA PRIORIDAD A PROYECTOS DE RIEGO Y ADQUISICIÓN DE MAQINARIA Y EQUIPO . *LOS TRACTORES Y MOTOCULTORES DEBERÁN ESTAR REGISTRADOS EN OCIMA. *TODA LA MAQUINARIA, EQUIPO Y MATERIALES  DEBEN SER NUEVOS. 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C. García Villanueva</dc:creator>
  <cp:lastModifiedBy>pcel</cp:lastModifiedBy>
  <cp:revision>214</cp:revision>
  <cp:lastPrinted>2015-01-20T20:49:55Z</cp:lastPrinted>
  <dcterms:created xsi:type="dcterms:W3CDTF">2014-03-16T05:48:02Z</dcterms:created>
  <dcterms:modified xsi:type="dcterms:W3CDTF">2017-12-05T17:44:40Z</dcterms:modified>
</cp:coreProperties>
</file>