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3"/>
  </p:notesMasterIdLst>
  <p:sldIdLst>
    <p:sldId id="277" r:id="rId2"/>
    <p:sldId id="278" r:id="rId3"/>
    <p:sldId id="299" r:id="rId4"/>
    <p:sldId id="298" r:id="rId5"/>
    <p:sldId id="294" r:id="rId6"/>
    <p:sldId id="280" r:id="rId7"/>
    <p:sldId id="292" r:id="rId8"/>
    <p:sldId id="293" r:id="rId9"/>
    <p:sldId id="291" r:id="rId10"/>
    <p:sldId id="290" r:id="rId11"/>
    <p:sldId id="289" r:id="rId12"/>
    <p:sldId id="288" r:id="rId13"/>
    <p:sldId id="287" r:id="rId14"/>
    <p:sldId id="286" r:id="rId15"/>
    <p:sldId id="285" r:id="rId16"/>
    <p:sldId id="283" r:id="rId17"/>
    <p:sldId id="284" r:id="rId18"/>
    <p:sldId id="282" r:id="rId19"/>
    <p:sldId id="281" r:id="rId20"/>
    <p:sldId id="279" r:id="rId21"/>
    <p:sldId id="29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1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EBDD0-9F83-413A-B2AB-975796AC1E3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BB519-4322-4E4C-9C98-A135520F3B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125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4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694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1754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172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572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932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93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165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048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476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F91EEEF-87DE-4D6F-9636-9ACFCE10AF41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F773C0C-C4A5-40AE-90A7-D98F7008FE1B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63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1268" y="133005"/>
            <a:ext cx="10524226" cy="6666806"/>
          </a:xfrm>
        </p:spPr>
        <p:txBody>
          <a:bodyPr>
            <a:normAutofit lnSpcReduction="10000"/>
          </a:bodyPr>
          <a:lstStyle/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Autónoma Agraria Antonio Narro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Departamento de Fitomejoramiento 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Ingeniero </a:t>
            </a:r>
            <a:r>
              <a:rPr lang="es-MX" altLang="es-MX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Agrónomo en </a:t>
            </a:r>
            <a:r>
              <a:rPr lang="es-MX" altLang="es-MX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Producción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Entidad Receptora: </a:t>
            </a:r>
            <a:r>
              <a:rPr lang="es-MX" altLang="es-MX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Hortifrut</a:t>
            </a:r>
            <a:r>
              <a:rPr lang="es-MX" altLang="es-MX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MX" altLang="es-MX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S.A. </a:t>
            </a:r>
            <a:r>
              <a:rPr lang="es-MX" altLang="es-MX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es-MX" altLang="es-MX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C.V</a:t>
            </a:r>
            <a:r>
              <a:rPr lang="es-MX" altLang="es-MX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Prácticas Profesionales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Yazmin</a:t>
            </a:r>
            <a:r>
              <a:rPr lang="es-MX" altLang="es-MX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MX" altLang="es-MX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Cabrera </a:t>
            </a:r>
            <a:r>
              <a:rPr lang="es-MX" altLang="es-MX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Arellano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de Diciembre del 2017</a:t>
            </a:r>
            <a:endParaRPr lang="es-MX" alt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4" t="28701" r="69256" b="52265"/>
          <a:stretch/>
        </p:blipFill>
        <p:spPr bwMode="auto">
          <a:xfrm>
            <a:off x="5456735" y="630033"/>
            <a:ext cx="1353291" cy="1104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54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r>
              <a:rPr lang="es-MX" b="1" dirty="0"/>
              <a:t>Monitoreo de plagas y enfermedades.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4"/>
          <a:srcRect l="-2" t="17479" r="-1034" b="24719"/>
          <a:stretch/>
        </p:blipFill>
        <p:spPr>
          <a:xfrm>
            <a:off x="1423476" y="2032927"/>
            <a:ext cx="2323070" cy="2362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1872036" y="4682244"/>
            <a:ext cx="142595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/>
              <a:t>Roya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5" r="96"/>
          <a:stretch/>
        </p:blipFill>
        <p:spPr>
          <a:xfrm>
            <a:off x="6976660" y="1873095"/>
            <a:ext cx="2210472" cy="2809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7467703" y="4952705"/>
            <a:ext cx="1425950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 smtClean="0"/>
              <a:t> Daño por Araña roja </a:t>
            </a:r>
            <a:endParaRPr lang="es-MX" sz="1350" dirty="0"/>
          </a:p>
        </p:txBody>
      </p:sp>
    </p:spTree>
    <p:extLst>
      <p:ext uri="{BB962C8B-B14F-4D97-AF65-F5344CB8AC3E}">
        <p14:creationId xmlns:p14="http://schemas.microsoft.com/office/powerpoint/2010/main" val="33110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7099539" cy="1450757"/>
          </a:xfrm>
        </p:spPr>
        <p:txBody>
          <a:bodyPr>
            <a:normAutofit/>
          </a:bodyPr>
          <a:lstStyle/>
          <a:p>
            <a:r>
              <a:rPr lang="es-MX" b="1" dirty="0"/>
              <a:t>C</a:t>
            </a:r>
            <a:r>
              <a:rPr lang="es-MX" b="1" dirty="0" smtClean="0"/>
              <a:t>ontrol </a:t>
            </a:r>
            <a:r>
              <a:rPr lang="es-MX" b="1" dirty="0"/>
              <a:t>de plagas y </a:t>
            </a:r>
            <a:r>
              <a:rPr lang="es-MX" b="1" dirty="0" smtClean="0"/>
              <a:t>enfermedades del frambueso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2141301"/>
            <a:ext cx="1697087" cy="301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88" y="1991448"/>
            <a:ext cx="1954376" cy="347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159" y="2059052"/>
            <a:ext cx="1878321" cy="333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4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Recolección de trampas para mosca del vinagre (</a:t>
            </a:r>
            <a:r>
              <a:rPr lang="es-MX" b="1" i="1" dirty="0"/>
              <a:t>Drosophila </a:t>
            </a:r>
            <a:r>
              <a:rPr lang="es-MX" b="1" i="1" dirty="0" err="1"/>
              <a:t>suzukii</a:t>
            </a:r>
            <a:r>
              <a:rPr lang="es-MX" b="1" dirty="0"/>
              <a:t>)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495" y="1994578"/>
            <a:ext cx="2095690" cy="37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61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r>
              <a:rPr lang="es-MX" b="1" dirty="0"/>
              <a:t>Recebado de dispositivos trampales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4"/>
          <a:srcRect t="11450" r="-784"/>
          <a:stretch/>
        </p:blipFill>
        <p:spPr>
          <a:xfrm>
            <a:off x="1902086" y="2233248"/>
            <a:ext cx="1689653" cy="263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801" y="2233249"/>
            <a:ext cx="1484561" cy="263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Elipse 7"/>
          <p:cNvSpPr/>
          <p:nvPr/>
        </p:nvSpPr>
        <p:spPr>
          <a:xfrm>
            <a:off x="4875322" y="3857096"/>
            <a:ext cx="722579" cy="72944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119" y="2233249"/>
            <a:ext cx="1484561" cy="263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060" y="2233249"/>
            <a:ext cx="1484561" cy="263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/>
          <p:cNvSpPr txBox="1"/>
          <p:nvPr/>
        </p:nvSpPr>
        <p:spPr>
          <a:xfrm>
            <a:off x="4182106" y="5109942"/>
            <a:ext cx="142595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/>
              <a:t>Mayate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701841" y="5070699"/>
            <a:ext cx="1369839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/>
              <a:t>Larvas de mosca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165465" y="5070699"/>
            <a:ext cx="1425950" cy="7155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/>
              <a:t>Palomillas (</a:t>
            </a:r>
            <a:r>
              <a:rPr lang="es-MX" sz="1350" i="1" u="sng" dirty="0" err="1"/>
              <a:t>spodoptera</a:t>
            </a:r>
            <a:r>
              <a:rPr lang="es-MX" sz="1350" i="1" u="sng" dirty="0"/>
              <a:t> exigua</a:t>
            </a:r>
            <a:r>
              <a:rPr lang="es-MX" sz="135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203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r>
              <a:rPr lang="es-MX" b="1" dirty="0"/>
              <a:t>Muestreo de suelo y foliares.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.</a:t>
            </a:r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309" y="2099351"/>
            <a:ext cx="2143601" cy="381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582" y="2099350"/>
            <a:ext cx="2103093" cy="3738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94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r>
              <a:rPr lang="es-MX" b="1" dirty="0"/>
              <a:t>Estimaciones de producción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b="51219"/>
          <a:stretch/>
        </p:blipFill>
        <p:spPr>
          <a:xfrm>
            <a:off x="961688" y="1996482"/>
            <a:ext cx="1502526" cy="130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98" y="4033211"/>
            <a:ext cx="2316479" cy="130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1" t="17727" r="3239" b="30273"/>
          <a:stretch/>
        </p:blipFill>
        <p:spPr>
          <a:xfrm>
            <a:off x="3610032" y="1888418"/>
            <a:ext cx="1436551" cy="137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1731" t="14636" r="-317" b="36636"/>
          <a:stretch/>
        </p:blipFill>
        <p:spPr>
          <a:xfrm>
            <a:off x="3684331" y="4153863"/>
            <a:ext cx="1490057" cy="130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Marcador de contenido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3634" y="1918604"/>
            <a:ext cx="2325013" cy="4133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961688" y="3470207"/>
            <a:ext cx="142595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/>
              <a:t>Botones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794043" y="5727205"/>
            <a:ext cx="142595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 smtClean="0"/>
              <a:t>Frutos de color</a:t>
            </a:r>
            <a:endParaRPr lang="es-MX" sz="135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748438" y="3557332"/>
            <a:ext cx="142595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 smtClean="0"/>
              <a:t>Flores</a:t>
            </a:r>
            <a:endParaRPr lang="es-MX" sz="135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61688" y="5657684"/>
            <a:ext cx="142595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 smtClean="0"/>
              <a:t>Frutos Cuajados </a:t>
            </a:r>
            <a:endParaRPr lang="es-MX" sz="1350" dirty="0"/>
          </a:p>
        </p:txBody>
      </p:sp>
    </p:spTree>
    <p:extLst>
      <p:ext uri="{BB962C8B-B14F-4D97-AF65-F5344CB8AC3E}">
        <p14:creationId xmlns:p14="http://schemas.microsoft.com/office/powerpoint/2010/main" val="32722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r>
              <a:rPr lang="es-MX" b="1" dirty="0"/>
              <a:t>Reparto e inventarios de material para embalar.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4"/>
          <a:srcRect l="8868" t="16098" r="2963" b="40301"/>
          <a:stretch/>
        </p:blipFill>
        <p:spPr>
          <a:xfrm>
            <a:off x="1097279" y="2311324"/>
            <a:ext cx="1865046" cy="163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-744" t="13669" r="321" b="38714"/>
          <a:stretch/>
        </p:blipFill>
        <p:spPr>
          <a:xfrm>
            <a:off x="4441801" y="2311324"/>
            <a:ext cx="1945178" cy="163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553" y="2311324"/>
            <a:ext cx="2262511" cy="169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1288120" y="4168022"/>
            <a:ext cx="1455080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/>
              <a:t>Caja de Exportación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810713" y="4168021"/>
            <a:ext cx="1483364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 err="1" smtClean="0"/>
              <a:t>Clamshell</a:t>
            </a:r>
            <a:endParaRPr lang="es-MX" sz="135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333307" y="4168021"/>
            <a:ext cx="1483364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 smtClean="0"/>
              <a:t>Pañales </a:t>
            </a:r>
            <a:endParaRPr lang="es-MX" sz="1350" dirty="0"/>
          </a:p>
        </p:txBody>
      </p:sp>
    </p:spTree>
    <p:extLst>
      <p:ext uri="{BB962C8B-B14F-4D97-AF65-F5344CB8AC3E}">
        <p14:creationId xmlns:p14="http://schemas.microsoft.com/office/powerpoint/2010/main" val="17503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r>
              <a:rPr lang="es-MX" b="1" dirty="0"/>
              <a:t>Embalaje de fruta para exportación.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09" y="2027729"/>
            <a:ext cx="2007931" cy="3569656"/>
          </a:xfrm>
          <a:prstGeom prst="rect">
            <a:avLst/>
          </a:prstGeom>
        </p:spPr>
      </p:pic>
      <p:pic>
        <p:nvPicPr>
          <p:cNvPr id="7" name="Picture 2" descr="https://scontent.fntr5-1.fna.fbcdn.net/v/t34.0-12/23584595_10210770429681708_1362730526_n.jpg?oh=a908c1d74ceba0be5dcc8dc502ae9e8d&amp;oe=5A0CFE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52" y="2082099"/>
            <a:ext cx="2152336" cy="28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2659" y="2082099"/>
            <a:ext cx="2024660" cy="269954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991359" y="5188245"/>
            <a:ext cx="145508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 smtClean="0"/>
              <a:t>Embalaje de 6oz</a:t>
            </a:r>
            <a:endParaRPr lang="es-MX" sz="1350" dirty="0"/>
          </a:p>
        </p:txBody>
      </p:sp>
      <p:sp>
        <p:nvSpPr>
          <p:cNvPr id="10" name="CuadroTexto 9"/>
          <p:cNvSpPr txBox="1"/>
          <p:nvPr/>
        </p:nvSpPr>
        <p:spPr>
          <a:xfrm>
            <a:off x="8425205" y="5038204"/>
            <a:ext cx="145508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 smtClean="0"/>
              <a:t>Embalaje de 12 oz </a:t>
            </a:r>
            <a:endParaRPr lang="es-MX" sz="1350" dirty="0"/>
          </a:p>
        </p:txBody>
      </p:sp>
    </p:spTree>
    <p:extLst>
      <p:ext uri="{BB962C8B-B14F-4D97-AF65-F5344CB8AC3E}">
        <p14:creationId xmlns:p14="http://schemas.microsoft.com/office/powerpoint/2010/main" val="203895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7099539" cy="1450757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Monitoreo de </a:t>
            </a:r>
            <a:r>
              <a:rPr lang="es-MX" b="1" i="1" dirty="0" err="1"/>
              <a:t>Phyllophaga</a:t>
            </a:r>
            <a:r>
              <a:rPr lang="es-MX" b="1" i="1" dirty="0"/>
              <a:t> y </a:t>
            </a:r>
            <a:r>
              <a:rPr lang="es-MX" b="1" i="1" u="sng" dirty="0" err="1" smtClean="0"/>
              <a:t>Phassus</a:t>
            </a:r>
            <a:r>
              <a:rPr lang="es-MX" b="1" i="1" u="sng" dirty="0" smtClean="0"/>
              <a:t>  </a:t>
            </a:r>
            <a:r>
              <a:rPr lang="es-MX" b="1" dirty="0" smtClean="0"/>
              <a:t>después de la cosecha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scontent.fntr5-1.fna.fbcdn.net/v/t34.0-12/23601972_10210768021581507_958967116_n.jpg?oh=6ac999f2bbb40f2088710a96eaf8a7f7&amp;oe=5A0D30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5" y="2141301"/>
            <a:ext cx="1353772" cy="2406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419" y="2141301"/>
            <a:ext cx="1363439" cy="2423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https://scontent.fntr5-1.fna.fbcdn.net/v/t34.0-12/23602102_10210768020461479_1091574744_n.jpg?oh=ddc1252b03fc309f1761eca62929da01&amp;oe=5A0E04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94" y="2032927"/>
            <a:ext cx="1353772" cy="2406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scontent.fntr5-1.fna.fbcdn.net/v/t34.0-12/23574334_10210768020341476_1981557410_n.jpg?oh=8657f9cd4b48b75259bda66b74c2a25a&amp;oe=5A0CDF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657" y="2032927"/>
            <a:ext cx="1362726" cy="242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331627" y="4843574"/>
            <a:ext cx="1425950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/>
              <a:t>Gallina Ciega (</a:t>
            </a:r>
            <a:r>
              <a:rPr lang="es-MX" sz="1350" i="1" u="sng" dirty="0" err="1"/>
              <a:t>Phyllophaga</a:t>
            </a:r>
            <a:r>
              <a:rPr lang="es-MX" sz="1350" dirty="0"/>
              <a:t>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221278" y="4860761"/>
            <a:ext cx="1425950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/>
              <a:t>Identificación de plantas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449594" y="4964635"/>
            <a:ext cx="142595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/>
              <a:t>Daños </a:t>
            </a:r>
            <a:r>
              <a:rPr lang="es-MX" sz="1350" dirty="0" smtClean="0"/>
              <a:t>de </a:t>
            </a:r>
            <a:r>
              <a:rPr lang="es-MX" sz="1350" i="1" u="sng" dirty="0" err="1" smtClean="0"/>
              <a:t>Phassus</a:t>
            </a:r>
            <a:endParaRPr lang="es-MX" sz="1350" i="1" u="sng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069433" y="4947448"/>
            <a:ext cx="142595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/>
              <a:t>Aplicación </a:t>
            </a:r>
          </a:p>
        </p:txBody>
      </p:sp>
      <p:sp>
        <p:nvSpPr>
          <p:cNvPr id="15" name="Elipse 14"/>
          <p:cNvSpPr/>
          <p:nvPr/>
        </p:nvSpPr>
        <p:spPr>
          <a:xfrm>
            <a:off x="3461711" y="2510288"/>
            <a:ext cx="558555" cy="4744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03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r>
              <a:rPr lang="es-MX" b="1" dirty="0"/>
              <a:t>Áreas del conocimiento puestas en práctica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53052" y="2032927"/>
            <a:ext cx="3735977" cy="4023360"/>
          </a:xfrm>
        </p:spPr>
        <p:txBody>
          <a:bodyPr>
            <a:normAutofit/>
          </a:bodyPr>
          <a:lstStyle/>
          <a:p>
            <a:endParaRPr lang="es-MX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MX" sz="2800" dirty="0" smtClean="0"/>
              <a:t>Administración</a:t>
            </a:r>
            <a:endParaRPr lang="es-MX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es-MX" sz="2800" dirty="0"/>
              <a:t> Prácticas agrícolas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2800" dirty="0"/>
              <a:t>Tics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2800" dirty="0"/>
              <a:t> Estadística.   </a:t>
            </a:r>
            <a:endParaRPr lang="es-MX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MX" sz="2800" dirty="0" smtClean="0"/>
              <a:t>Entomología </a:t>
            </a:r>
          </a:p>
          <a:p>
            <a:pPr>
              <a:buFont typeface="Wingdings" panose="05000000000000000000" pitchFamily="2" charset="2"/>
              <a:buChar char="v"/>
            </a:pPr>
            <a:endParaRPr lang="es-MX" sz="2800" dirty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1249680" y="1998134"/>
            <a:ext cx="3735977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MX" sz="2800" dirty="0" smtClean="0"/>
              <a:t>Botánica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2800" dirty="0" smtClean="0"/>
              <a:t>Fisiología vegetal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2800" dirty="0" smtClean="0"/>
              <a:t>Control de Plagas y Enfermedades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2800" dirty="0" smtClean="0"/>
              <a:t>Nutrición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2800" dirty="0" smtClean="0"/>
              <a:t> Sistemas de producción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385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pPr algn="ctr"/>
            <a:r>
              <a:rPr lang="es-MX" b="1" dirty="0" smtClean="0"/>
              <a:t> 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64037" y="1958001"/>
            <a:ext cx="5907370" cy="4356658"/>
          </a:xfrm>
        </p:spPr>
        <p:txBody>
          <a:bodyPr/>
          <a:lstStyle/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sz="3200" dirty="0" err="1" smtClean="0"/>
              <a:t>Hortifrut</a:t>
            </a:r>
            <a:r>
              <a:rPr lang="es-MX" sz="3200" dirty="0" smtClean="0"/>
              <a:t> de S.A. de C.V. es una empresa chilena dedicada a la producción y comercialización de </a:t>
            </a:r>
            <a:r>
              <a:rPr lang="es-MX" sz="3200" dirty="0" err="1" smtClean="0"/>
              <a:t>berries</a:t>
            </a:r>
            <a:r>
              <a:rPr lang="es-MX" sz="3200" dirty="0" smtClean="0"/>
              <a:t> en Chile y el mundo, principalmente arándanos, frutillas, frambuesas y moras. Para ello cuenta con filiales en Chile, América, Europa y Asia. </a:t>
            </a:r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2458528" y="492681"/>
            <a:ext cx="6211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+mj-lt"/>
              </a:rPr>
              <a:t>Descripción de la </a:t>
            </a:r>
            <a:r>
              <a:rPr lang="es-MX" sz="4000" b="1" dirty="0">
                <a:latin typeface="+mj-lt"/>
              </a:rPr>
              <a:t>E</a:t>
            </a:r>
            <a:r>
              <a:rPr lang="es-MX" sz="4000" b="1" dirty="0" smtClean="0">
                <a:latin typeface="+mj-lt"/>
              </a:rPr>
              <a:t>ntidad Receptora </a:t>
            </a:r>
            <a:endParaRPr lang="es-MX" sz="4000" b="1" dirty="0">
              <a:latin typeface="+mj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3996" t="392" r="14199" b="322"/>
          <a:stretch/>
        </p:blipFill>
        <p:spPr>
          <a:xfrm>
            <a:off x="522760" y="2239005"/>
            <a:ext cx="4675795" cy="36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pPr algn="ctr"/>
            <a:r>
              <a:rPr lang="es-MX" b="1" dirty="0"/>
              <a:t>Autoevaluación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5441" y="1845734"/>
            <a:ext cx="11455879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4400" dirty="0"/>
              <a:t>E</a:t>
            </a:r>
            <a:r>
              <a:rPr lang="es-MX" sz="4400" dirty="0" smtClean="0"/>
              <a:t>stoy satisfecha </a:t>
            </a:r>
            <a:r>
              <a:rPr lang="es-MX" sz="4400" dirty="0"/>
              <a:t>de las actividades realizadas durante mis prácticas profesionales, </a:t>
            </a:r>
            <a:r>
              <a:rPr lang="es-MX" sz="4400" dirty="0" smtClean="0"/>
              <a:t>al principio tuve miedo, sin embargo, puse mi mayor esfuerzo y disponibilidad de tiempo. También fortalecí algunas de mis debilidades.  </a:t>
            </a:r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0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59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pPr algn="ctr"/>
            <a:r>
              <a:rPr lang="es-MX" sz="9600" dirty="0" smtClean="0">
                <a:solidFill>
                  <a:srgbClr val="00B0F0"/>
                </a:solidFill>
              </a:rPr>
              <a:t>GRACIAS POR SU ATENCIÓN</a:t>
            </a:r>
            <a:endParaRPr lang="es-MX" sz="9600" dirty="0">
              <a:solidFill>
                <a:srgbClr val="00B0F0"/>
              </a:solidFill>
            </a:endParaRPr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430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pPr algn="ctr"/>
            <a:r>
              <a:rPr lang="es-MX" b="1" dirty="0" smtClean="0"/>
              <a:t> </a:t>
            </a:r>
            <a:endParaRPr lang="es-MX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28" t="13593" r="2744" b="13660"/>
          <a:stretch/>
        </p:blipFill>
        <p:spPr>
          <a:xfrm rot="16200000">
            <a:off x="811937" y="1668415"/>
            <a:ext cx="3948788" cy="4899804"/>
          </a:xfrm>
          <a:prstGeom prst="rect">
            <a:avLst/>
          </a:prstGeom>
        </p:spPr>
      </p:pic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2458528" y="492681"/>
            <a:ext cx="6211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+mj-lt"/>
              </a:rPr>
              <a:t>Descripción de la </a:t>
            </a:r>
            <a:r>
              <a:rPr lang="es-MX" sz="4000" b="1" dirty="0">
                <a:latin typeface="+mj-lt"/>
              </a:rPr>
              <a:t>E</a:t>
            </a:r>
            <a:r>
              <a:rPr lang="es-MX" sz="4000" b="1" dirty="0" smtClean="0">
                <a:latin typeface="+mj-lt"/>
              </a:rPr>
              <a:t>ntidad Receptora </a:t>
            </a:r>
            <a:endParaRPr lang="es-MX" sz="4000" b="1" dirty="0">
              <a:latin typeface="+mj-l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495026" y="1816120"/>
            <a:ext cx="66164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Guayabos es uno de los predios con lo que esta empresa cuenta, esta localizado en el municipio de </a:t>
            </a:r>
            <a:r>
              <a:rPr lang="es-MX" sz="2800" dirty="0" err="1" smtClean="0"/>
              <a:t>Zapotiltic</a:t>
            </a:r>
            <a:r>
              <a:rPr lang="es-MX" sz="2800" dirty="0" smtClean="0"/>
              <a:t>, Jalisco. Se dedica exclusivamente a la producción de frambuesa para exportación.</a:t>
            </a:r>
          </a:p>
          <a:p>
            <a:endParaRPr lang="es-MX" sz="2800" dirty="0" smtClean="0"/>
          </a:p>
          <a:p>
            <a:r>
              <a:rPr lang="es-MX" sz="2800" b="1" dirty="0" smtClean="0"/>
              <a:t>Superficie total: 69.41 Has</a:t>
            </a:r>
          </a:p>
          <a:p>
            <a:r>
              <a:rPr lang="es-MX" sz="2800" b="1" dirty="0" smtClean="0"/>
              <a:t>Superficie en plantación: 38.68 Has</a:t>
            </a:r>
          </a:p>
          <a:p>
            <a:r>
              <a:rPr lang="es-MX" sz="2800" b="1" dirty="0" err="1" smtClean="0"/>
              <a:t>Starlet</a:t>
            </a:r>
            <a:r>
              <a:rPr lang="es-MX" sz="2800" b="1" dirty="0" smtClean="0"/>
              <a:t>: 4.4 Has</a:t>
            </a:r>
          </a:p>
          <a:p>
            <a:r>
              <a:rPr lang="es-MX" sz="2800" b="1" dirty="0" err="1" smtClean="0"/>
              <a:t>Pacific</a:t>
            </a:r>
            <a:r>
              <a:rPr lang="es-MX" sz="2800" b="1" dirty="0" smtClean="0"/>
              <a:t> </a:t>
            </a:r>
            <a:r>
              <a:rPr lang="es-MX" sz="2800" b="1" dirty="0" err="1" smtClean="0"/>
              <a:t>deluxe</a:t>
            </a:r>
            <a:r>
              <a:rPr lang="es-MX" sz="2800" b="1" dirty="0" smtClean="0"/>
              <a:t>: 34.28 Has </a:t>
            </a:r>
            <a:endParaRPr lang="es-MX" sz="2800" b="1" dirty="0"/>
          </a:p>
          <a:p>
            <a:endParaRPr lang="es-MX" sz="2800" dirty="0" smtClean="0"/>
          </a:p>
          <a:p>
            <a:endParaRPr lang="es-MX" dirty="0"/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333216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pPr algn="ctr"/>
            <a:r>
              <a:rPr lang="es-MX" b="1" dirty="0" smtClean="0"/>
              <a:t>Objetivos específicos 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endParaRPr lang="es-MX" dirty="0"/>
          </a:p>
          <a:p>
            <a:pPr>
              <a:buFont typeface="Wingdings" panose="05000000000000000000" pitchFamily="2" charset="2"/>
              <a:buChar char="v"/>
            </a:pPr>
            <a:r>
              <a:rPr lang="es-MX" sz="3200" dirty="0" smtClean="0"/>
              <a:t> Conocer y aprender sobre el manejo del frambueso.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200" dirty="0" smtClean="0"/>
              <a:t> Aprender sobre el manejo de personal y trabajar en equipo.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200" dirty="0" smtClean="0"/>
              <a:t>Conocer las diferentes etapas fenológicas del cultivo y su tipo de nutrición.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200" dirty="0" smtClean="0"/>
              <a:t>Conocer las principales plagas y enfermedades del cultivo en cada una de sus etapas. </a:t>
            </a:r>
          </a:p>
          <a:p>
            <a:pPr>
              <a:buFont typeface="Wingdings" panose="05000000000000000000" pitchFamily="2" charset="2"/>
              <a:buChar char="v"/>
            </a:pPr>
            <a:endParaRPr lang="es-MX" sz="3200" dirty="0" smtClean="0"/>
          </a:p>
          <a:p>
            <a:pPr>
              <a:buFont typeface="Wingdings" panose="05000000000000000000" pitchFamily="2" charset="2"/>
              <a:buChar char="v"/>
            </a:pPr>
            <a:endParaRPr lang="es-MX" sz="3200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95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Descripción </a:t>
            </a:r>
            <a:r>
              <a:rPr lang="es-MX" b="1" dirty="0" smtClean="0"/>
              <a:t>de </a:t>
            </a:r>
            <a:r>
              <a:rPr lang="es-MX" b="1" dirty="0"/>
              <a:t>las </a:t>
            </a:r>
            <a:r>
              <a:rPr lang="es-MX" b="1" dirty="0" smtClean="0"/>
              <a:t>actividades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31457" y="1773229"/>
            <a:ext cx="5029200" cy="4389163"/>
          </a:xfrm>
        </p:spPr>
        <p:txBody>
          <a:bodyPr>
            <a:normAutofit fontScale="77500" lnSpcReduction="20000"/>
          </a:bodyPr>
          <a:lstStyle/>
          <a:p>
            <a:endParaRPr lang="es-MX" dirty="0" smtClean="0"/>
          </a:p>
          <a:p>
            <a:endParaRPr lang="es-MX" dirty="0"/>
          </a:p>
          <a:p>
            <a:pPr>
              <a:buFont typeface="Wingdings" panose="05000000000000000000" pitchFamily="2" charset="2"/>
              <a:buChar char="v"/>
            </a:pPr>
            <a:r>
              <a:rPr lang="es-MX" sz="3400" dirty="0" smtClean="0"/>
              <a:t>Recolección </a:t>
            </a:r>
            <a:r>
              <a:rPr lang="es-MX" sz="3400" dirty="0"/>
              <a:t>de trampas para mosca del vinagre </a:t>
            </a:r>
            <a:r>
              <a:rPr lang="es-MX" sz="3400" i="1" dirty="0"/>
              <a:t>Drosophila </a:t>
            </a:r>
            <a:r>
              <a:rPr lang="es-MX" sz="3400" i="1" dirty="0" err="1"/>
              <a:t>suzukii</a:t>
            </a:r>
            <a:r>
              <a:rPr lang="es-MX" sz="3400" i="1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400" dirty="0"/>
              <a:t>Recebado de dispositivos trampales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400" dirty="0"/>
              <a:t>Muestreo de suelo y foliares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400" dirty="0"/>
              <a:t>Estimaciones de producción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400" dirty="0"/>
              <a:t>Embalaje </a:t>
            </a:r>
            <a:endParaRPr lang="es-MX" sz="3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MX" sz="3400" dirty="0" smtClean="0"/>
              <a:t>Monitoreo de </a:t>
            </a:r>
            <a:r>
              <a:rPr lang="es-MX" sz="3400" i="1" dirty="0" err="1" smtClean="0"/>
              <a:t>Phyllophaga</a:t>
            </a:r>
            <a:r>
              <a:rPr lang="es-MX" sz="3400" i="1" dirty="0" smtClean="0"/>
              <a:t> y </a:t>
            </a:r>
            <a:r>
              <a:rPr lang="es-MX" sz="3400" i="1" dirty="0" err="1" smtClean="0"/>
              <a:t>Phassus</a:t>
            </a:r>
            <a:r>
              <a:rPr lang="es-MX" sz="3400" i="1" dirty="0" smtClean="0"/>
              <a:t> </a:t>
            </a:r>
            <a:r>
              <a:rPr lang="es-MX" sz="3400" dirty="0" smtClean="0"/>
              <a:t>después de cosecha </a:t>
            </a:r>
            <a:endParaRPr lang="es-MX" sz="3400" i="1" dirty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1249680" y="2015706"/>
            <a:ext cx="4147580" cy="4005788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MX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MX" sz="3000" dirty="0"/>
              <a:t>Trasplante de </a:t>
            </a:r>
            <a:r>
              <a:rPr lang="es-MX" sz="3000" dirty="0" smtClean="0"/>
              <a:t>hijuelos </a:t>
            </a:r>
            <a:endParaRPr lang="es-MX" sz="3000" dirty="0"/>
          </a:p>
          <a:p>
            <a:pPr>
              <a:buFont typeface="Wingdings" panose="05000000000000000000" pitchFamily="2" charset="2"/>
              <a:buChar char="v"/>
            </a:pPr>
            <a:r>
              <a:rPr lang="es-MX" sz="3000" dirty="0"/>
              <a:t>Enreje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000" dirty="0" smtClean="0"/>
              <a:t>Deshierbe  </a:t>
            </a:r>
            <a:endParaRPr lang="es-MX" sz="3000" dirty="0"/>
          </a:p>
          <a:p>
            <a:pPr>
              <a:buFont typeface="Wingdings" panose="05000000000000000000" pitchFamily="2" charset="2"/>
              <a:buChar char="v"/>
            </a:pPr>
            <a:r>
              <a:rPr lang="es-MX" sz="3000" dirty="0"/>
              <a:t>Nutrición </a:t>
            </a:r>
            <a:r>
              <a:rPr lang="es-MX" sz="3000" dirty="0" smtClean="0"/>
              <a:t>del cultivo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000" dirty="0" smtClean="0"/>
              <a:t>Monitoreo </a:t>
            </a:r>
            <a:r>
              <a:rPr lang="es-MX" sz="3000" dirty="0"/>
              <a:t>de plagas y </a:t>
            </a:r>
            <a:r>
              <a:rPr lang="es-MX" sz="3000" dirty="0" smtClean="0"/>
              <a:t>enfermedades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200" dirty="0"/>
              <a:t>Aplicaciones para control de plagas y enfermedades </a:t>
            </a:r>
          </a:p>
          <a:p>
            <a:pPr>
              <a:buFont typeface="Wingdings" panose="05000000000000000000" pitchFamily="2" charset="2"/>
              <a:buChar char="v"/>
            </a:pPr>
            <a:endParaRPr lang="es-MX" sz="3000" dirty="0" smtClean="0"/>
          </a:p>
          <a:p>
            <a:pPr>
              <a:buFont typeface="Wingdings" panose="05000000000000000000" pitchFamily="2" charset="2"/>
              <a:buChar char="v"/>
            </a:pPr>
            <a:endParaRPr lang="es-MX" sz="3000" dirty="0" smtClean="0"/>
          </a:p>
          <a:p>
            <a:pPr>
              <a:buFont typeface="Wingdings" panose="05000000000000000000" pitchFamily="2" charset="2"/>
              <a:buChar char="v"/>
            </a:pPr>
            <a:endParaRPr lang="es-MX" sz="3000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661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r>
              <a:rPr lang="es-MX" b="1" dirty="0"/>
              <a:t>Trasplante de hijuelos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1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98" y="2198024"/>
            <a:ext cx="6142255" cy="345325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7993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pPr algn="ctr"/>
            <a:r>
              <a:rPr lang="es-MX" b="1" dirty="0"/>
              <a:t>Enreje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46" y="2120759"/>
            <a:ext cx="2059031" cy="3660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859" y="2153383"/>
            <a:ext cx="2022330" cy="359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89" y="2106483"/>
            <a:ext cx="2048711" cy="364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02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/>
          <a:lstStyle/>
          <a:p>
            <a:pPr algn="ctr"/>
            <a:r>
              <a:rPr lang="es-MX" b="1" dirty="0" smtClean="0"/>
              <a:t>Deshierbe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.</a:t>
            </a:r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86" y="2032927"/>
            <a:ext cx="2181325" cy="387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9736" y="286603"/>
            <a:ext cx="6875253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b="1" dirty="0" err="1" smtClean="0"/>
              <a:t>Fertirriego</a:t>
            </a:r>
            <a:r>
              <a:rPr lang="es-MX" b="1" dirty="0" smtClean="0"/>
              <a:t> en Frambuesa</a:t>
            </a:r>
            <a:br>
              <a:rPr lang="es-MX" b="1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79" y="1793614"/>
            <a:ext cx="10058400" cy="4023360"/>
          </a:xfrm>
        </p:spPr>
        <p:txBody>
          <a:bodyPr/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4" name="Picture 2" descr="Resultado de imagen para hortifr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" y="66104"/>
            <a:ext cx="1966823" cy="1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275" y="250732"/>
            <a:ext cx="2404692" cy="152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t="23339" r="3998" b="21058"/>
          <a:stretch/>
        </p:blipFill>
        <p:spPr>
          <a:xfrm>
            <a:off x="762575" y="2032927"/>
            <a:ext cx="2018084" cy="224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13" b="47204"/>
          <a:stretch/>
        </p:blipFill>
        <p:spPr>
          <a:xfrm>
            <a:off x="3413817" y="2032927"/>
            <a:ext cx="2362823" cy="2235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-1" t="21546" r="330" b="22273"/>
          <a:stretch/>
        </p:blipFill>
        <p:spPr>
          <a:xfrm>
            <a:off x="8648509" y="2049080"/>
            <a:ext cx="2626398" cy="263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494" y="1987958"/>
            <a:ext cx="1720161" cy="305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uadroTexto 9"/>
          <p:cNvSpPr txBox="1"/>
          <p:nvPr/>
        </p:nvSpPr>
        <p:spPr>
          <a:xfrm>
            <a:off x="1654566" y="4744950"/>
            <a:ext cx="3452271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 smtClean="0"/>
              <a:t>Aplicaciones de Calcio (Ca)</a:t>
            </a:r>
            <a:endParaRPr lang="es-MX" sz="135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585863" y="5307022"/>
            <a:ext cx="142595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 smtClean="0"/>
              <a:t>Nutrición </a:t>
            </a:r>
            <a:endParaRPr lang="es-MX" sz="135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347465" y="5006940"/>
            <a:ext cx="142595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50" dirty="0" smtClean="0"/>
              <a:t>Enmiendas  </a:t>
            </a:r>
            <a:endParaRPr lang="es-MX" sz="1350" dirty="0"/>
          </a:p>
        </p:txBody>
      </p:sp>
    </p:spTree>
    <p:extLst>
      <p:ext uri="{BB962C8B-B14F-4D97-AF65-F5344CB8AC3E}">
        <p14:creationId xmlns:p14="http://schemas.microsoft.com/office/powerpoint/2010/main" val="15868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340</TotalTime>
  <Words>441</Words>
  <Application>Microsoft Office PowerPoint</Application>
  <PresentationFormat>Personalizado</PresentationFormat>
  <Paragraphs>120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Retrospección</vt:lpstr>
      <vt:lpstr>Presentación de PowerPoint</vt:lpstr>
      <vt:lpstr> </vt:lpstr>
      <vt:lpstr> </vt:lpstr>
      <vt:lpstr>Objetivos específicos </vt:lpstr>
      <vt:lpstr>Descripción de las actividades</vt:lpstr>
      <vt:lpstr>Trasplante de hijuelos</vt:lpstr>
      <vt:lpstr>Enreje</vt:lpstr>
      <vt:lpstr>Deshierbe</vt:lpstr>
      <vt:lpstr> Fertirriego en Frambuesa </vt:lpstr>
      <vt:lpstr>Monitoreo de plagas y enfermedades.</vt:lpstr>
      <vt:lpstr>Control de plagas y enfermedades del frambueso </vt:lpstr>
      <vt:lpstr>Recolección de trampas para mosca del vinagre (Drosophila suzukii)</vt:lpstr>
      <vt:lpstr>Recebado de dispositivos trampales</vt:lpstr>
      <vt:lpstr>Muestreo de suelo y foliares.</vt:lpstr>
      <vt:lpstr>Estimaciones de producción</vt:lpstr>
      <vt:lpstr>Reparto e inventarios de material para embalar.</vt:lpstr>
      <vt:lpstr>Embalaje de fruta para exportación.</vt:lpstr>
      <vt:lpstr>Monitoreo de Phyllophaga y Phassus  después de la cosecha </vt:lpstr>
      <vt:lpstr>Áreas del conocimiento puestas en práctica</vt:lpstr>
      <vt:lpstr>Autoevaluación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CCA</dc:creator>
  <cp:lastModifiedBy>pcel</cp:lastModifiedBy>
  <cp:revision>30</cp:revision>
  <dcterms:created xsi:type="dcterms:W3CDTF">2017-11-14T20:31:39Z</dcterms:created>
  <dcterms:modified xsi:type="dcterms:W3CDTF">2017-12-05T21:00:51Z</dcterms:modified>
</cp:coreProperties>
</file>