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2" r:id="rId11"/>
    <p:sldId id="265" r:id="rId12"/>
    <p:sldId id="266" r:id="rId13"/>
    <p:sldId id="271" r:id="rId14"/>
    <p:sldId id="273" r:id="rId15"/>
    <p:sldId id="274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100" d="100"/>
          <a:sy n="100" d="100"/>
        </p:scale>
        <p:origin x="-1122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223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359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75147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322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12821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165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78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535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71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570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194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583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713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932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63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622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12/5/2017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588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301586" y="407669"/>
            <a:ext cx="5936600" cy="1614382"/>
          </a:xfrm>
        </p:spPr>
        <p:txBody>
          <a:bodyPr>
            <a:normAutofit/>
          </a:bodyPr>
          <a:lstStyle/>
          <a:p>
            <a:pPr algn="ctr"/>
            <a:r>
              <a:rPr lang="es-MX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Universidad Autónoma Agraria Antonio Narro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301586" y="2703882"/>
            <a:ext cx="6078268" cy="1126283"/>
          </a:xfrm>
        </p:spPr>
        <p:txBody>
          <a:bodyPr>
            <a:normAutofit fontScale="25000" lnSpcReduction="20000"/>
          </a:bodyPr>
          <a:lstStyle/>
          <a:p>
            <a:endParaRPr lang="es-MX" dirty="0" smtClean="0"/>
          </a:p>
          <a:p>
            <a:endParaRPr lang="es-MX" dirty="0"/>
          </a:p>
          <a:p>
            <a:pPr algn="ctr"/>
            <a:r>
              <a:rPr lang="es-MX" sz="1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Prácticas profesionales</a:t>
            </a:r>
          </a:p>
          <a:p>
            <a:pPr algn="ctr"/>
            <a:endParaRPr lang="es-MX" sz="1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Entidad receptora</a:t>
            </a:r>
            <a:endParaRPr lang="es-MX" sz="1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3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Redsunfarms</a:t>
            </a:r>
          </a:p>
          <a:p>
            <a:pPr algn="ctr"/>
            <a:endParaRPr lang="es-MX" sz="1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3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Bernardino Amado Amador</a:t>
            </a:r>
          </a:p>
          <a:p>
            <a:pPr algn="ctr"/>
            <a:endParaRPr lang="es-MX" sz="1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MX" dirty="0"/>
          </a:p>
        </p:txBody>
      </p:sp>
      <p:pic>
        <p:nvPicPr>
          <p:cNvPr id="4" name="Picture 1556"/>
          <p:cNvPicPr/>
          <p:nvPr/>
        </p:nvPicPr>
        <p:blipFill>
          <a:blip r:embed="rId2"/>
          <a:stretch>
            <a:fillRect/>
          </a:stretch>
        </p:blipFill>
        <p:spPr>
          <a:xfrm>
            <a:off x="188891" y="752799"/>
            <a:ext cx="2369712" cy="195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1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>
                <a:solidFill>
                  <a:srgbClr val="7030A0"/>
                </a:solidFill>
              </a:rPr>
              <a:t>Eliminar pl</a:t>
            </a:r>
            <a:r>
              <a:rPr lang="es-MX" b="1" dirty="0" smtClean="0">
                <a:solidFill>
                  <a:srgbClr val="7030A0"/>
                </a:solidFill>
              </a:rPr>
              <a:t>antas </a:t>
            </a:r>
            <a:r>
              <a:rPr lang="es-MX" b="1" dirty="0" smtClean="0">
                <a:solidFill>
                  <a:srgbClr val="7030A0"/>
                </a:solidFill>
              </a:rPr>
              <a:t>enfermas o fuera de tipo</a:t>
            </a:r>
            <a:endParaRPr lang="es-MX" b="1" dirty="0">
              <a:solidFill>
                <a:srgbClr val="7030A0"/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7" y="2288147"/>
            <a:ext cx="2833687" cy="2721735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842" y="2288147"/>
            <a:ext cx="2913410" cy="272173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347" y="2288147"/>
            <a:ext cx="2743200" cy="2721735"/>
          </a:xfrm>
          <a:prstGeom prst="rect">
            <a:avLst/>
          </a:prstGeom>
        </p:spPr>
      </p:pic>
      <p:pic>
        <p:nvPicPr>
          <p:cNvPr id="7" name="Picture 6" descr="Resultado de imagen para redsun farm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7" y="114302"/>
            <a:ext cx="1806654" cy="15599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38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>
                <a:solidFill>
                  <a:srgbClr val="7030A0"/>
                </a:solidFill>
              </a:rPr>
              <a:t>Prueba de productos para el piojo harinoso </a:t>
            </a:r>
            <a:endParaRPr lang="es-MX" b="1" dirty="0">
              <a:solidFill>
                <a:srgbClr val="7030A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230954" y="3571112"/>
            <a:ext cx="6591985" cy="3777622"/>
          </a:xfrm>
        </p:spPr>
        <p:txBody>
          <a:bodyPr/>
          <a:lstStyle/>
          <a:p>
            <a:r>
              <a:rPr lang="es-MX" sz="2400" dirty="0" err="1" smtClean="0"/>
              <a:t>Toreto</a:t>
            </a:r>
            <a:endParaRPr lang="es-MX" sz="2400" dirty="0" smtClean="0"/>
          </a:p>
          <a:p>
            <a:r>
              <a:rPr lang="es-MX" sz="2400" dirty="0" err="1" smtClean="0"/>
              <a:t>Beleaf</a:t>
            </a:r>
            <a:endParaRPr lang="es-MX" sz="2400" dirty="0" smtClean="0"/>
          </a:p>
          <a:p>
            <a:r>
              <a:rPr lang="es-MX" sz="2400" dirty="0" err="1" smtClean="0"/>
              <a:t>Sivanto</a:t>
            </a:r>
            <a:endParaRPr lang="es-MX" sz="2400" dirty="0" smtClean="0"/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62" y="2111414"/>
            <a:ext cx="4941463" cy="46371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 descr="Resultado de imagen para insecticida toret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571" y="1905000"/>
            <a:ext cx="2410376" cy="21444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beleaf insectici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848" y="4269298"/>
            <a:ext cx="2089552" cy="23812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Resultado de imagen para redsun farm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63" y="312055"/>
            <a:ext cx="1532586" cy="14909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87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>
                <a:solidFill>
                  <a:srgbClr val="7030A0"/>
                </a:solidFill>
              </a:rPr>
              <a:t>Fertirrigación</a:t>
            </a:r>
            <a:r>
              <a:rPr lang="es-MX" b="1" dirty="0" smtClean="0">
                <a:solidFill>
                  <a:srgbClr val="7030A0"/>
                </a:solidFill>
              </a:rPr>
              <a:t/>
            </a:r>
            <a:br>
              <a:rPr lang="es-MX" b="1" dirty="0" smtClean="0">
                <a:solidFill>
                  <a:srgbClr val="7030A0"/>
                </a:solidFill>
              </a:rPr>
            </a:br>
            <a:endParaRPr lang="es-MX" b="1" dirty="0">
              <a:solidFill>
                <a:srgbClr val="7030A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86" y="1255688"/>
            <a:ext cx="3913135" cy="34129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800" y="1693571"/>
            <a:ext cx="3659501" cy="357388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465" y="4391695"/>
            <a:ext cx="2794715" cy="25628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284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dirty="0"/>
              <a:t> </a:t>
            </a:r>
            <a:r>
              <a:rPr lang="es-MX" b="1" dirty="0">
                <a:solidFill>
                  <a:srgbClr val="7030A0"/>
                </a:solidFill>
              </a:rPr>
              <a:t>F</a:t>
            </a:r>
            <a:r>
              <a:rPr lang="es-MX" b="1" dirty="0" smtClean="0">
                <a:solidFill>
                  <a:srgbClr val="7030A0"/>
                </a:solidFill>
              </a:rPr>
              <a:t>ertirrigación</a:t>
            </a:r>
            <a:endParaRPr lang="es-MX" b="1" dirty="0">
              <a:solidFill>
                <a:srgbClr val="7030A0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92" y="1264555"/>
            <a:ext cx="3492011" cy="27407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28" y="3798754"/>
            <a:ext cx="3658585" cy="29368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603" y="1264555"/>
            <a:ext cx="4451797" cy="3384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Marcador de contenido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603" y="4546243"/>
            <a:ext cx="4451797" cy="2311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701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b="1" dirty="0" smtClean="0">
                <a:solidFill>
                  <a:srgbClr val="7030A0"/>
                </a:solidFill>
              </a:rPr>
              <a:t>Área </a:t>
            </a:r>
            <a:r>
              <a:rPr lang="es-MX" b="1" dirty="0" smtClean="0">
                <a:solidFill>
                  <a:srgbClr val="7030A0"/>
                </a:solidFill>
              </a:rPr>
              <a:t>del conocimiento puestas </a:t>
            </a:r>
            <a:r>
              <a:rPr lang="es-MX" b="1" dirty="0" smtClean="0">
                <a:solidFill>
                  <a:srgbClr val="7030A0"/>
                </a:solidFill>
              </a:rPr>
              <a:t>en práctica</a:t>
            </a:r>
            <a:endParaRPr lang="es-MX" b="1" dirty="0">
              <a:solidFill>
                <a:srgbClr val="7030A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sz="2400" dirty="0" smtClean="0">
                <a:solidFill>
                  <a:schemeClr val="tx1"/>
                </a:solidFill>
              </a:rPr>
              <a:t>Área de </a:t>
            </a:r>
            <a:r>
              <a:rPr lang="es-MX" sz="2400" dirty="0" err="1" smtClean="0">
                <a:solidFill>
                  <a:schemeClr val="tx1"/>
                </a:solidFill>
              </a:rPr>
              <a:t>fitosanidad</a:t>
            </a:r>
            <a:r>
              <a:rPr lang="es-MX" sz="2400" dirty="0" smtClean="0">
                <a:solidFill>
                  <a:schemeClr val="tx1"/>
                </a:solidFill>
              </a:rPr>
              <a:t> ( plagas, enfermedades, uso de plaguicidas, etc.)</a:t>
            </a:r>
          </a:p>
          <a:p>
            <a:r>
              <a:rPr lang="es-MX" sz="2400" dirty="0" smtClean="0">
                <a:solidFill>
                  <a:schemeClr val="tx1"/>
                </a:solidFill>
              </a:rPr>
              <a:t>Fisiología vegetal</a:t>
            </a:r>
          </a:p>
          <a:p>
            <a:r>
              <a:rPr lang="es-MX" sz="2400" dirty="0" smtClean="0">
                <a:solidFill>
                  <a:schemeClr val="tx1"/>
                </a:solidFill>
              </a:rPr>
              <a:t>Nutrición vegetal</a:t>
            </a:r>
          </a:p>
          <a:p>
            <a:r>
              <a:rPr lang="es-MX" sz="2400" dirty="0">
                <a:solidFill>
                  <a:schemeClr val="tx1"/>
                </a:solidFill>
              </a:rPr>
              <a:t>I</a:t>
            </a:r>
            <a:r>
              <a:rPr lang="es-MX" sz="2400" dirty="0" smtClean="0">
                <a:solidFill>
                  <a:schemeClr val="tx1"/>
                </a:solidFill>
              </a:rPr>
              <a:t>nglés</a:t>
            </a:r>
          </a:p>
          <a:p>
            <a:endParaRPr lang="es-MX" sz="2000" dirty="0" smtClean="0"/>
          </a:p>
          <a:p>
            <a:endParaRPr lang="es-MX" dirty="0" smtClean="0"/>
          </a:p>
        </p:txBody>
      </p:sp>
      <p:pic>
        <p:nvPicPr>
          <p:cNvPr id="4" name="Picture 6" descr="Resultado de imagen para redsun far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45" y="312055"/>
            <a:ext cx="1748170" cy="15929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79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>
                <a:solidFill>
                  <a:srgbClr val="7030A0"/>
                </a:solidFill>
              </a:rPr>
              <a:t>Autoevaluación</a:t>
            </a:r>
            <a:br>
              <a:rPr lang="es-MX" b="1" dirty="0" smtClean="0">
                <a:solidFill>
                  <a:srgbClr val="7030A0"/>
                </a:solidFill>
              </a:rPr>
            </a:br>
            <a:endParaRPr lang="es-MX" b="1" dirty="0">
              <a:solidFill>
                <a:srgbClr val="7030A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42415" y="2172237"/>
            <a:ext cx="6591985" cy="3777622"/>
          </a:xfrm>
        </p:spPr>
        <p:txBody>
          <a:bodyPr>
            <a:normAutofit/>
          </a:bodyPr>
          <a:lstStyle/>
          <a:p>
            <a:pPr algn="just"/>
            <a:r>
              <a:rPr lang="es-MX" sz="2400" dirty="0" smtClean="0">
                <a:solidFill>
                  <a:schemeClr val="tx1"/>
                </a:solidFill>
              </a:rPr>
              <a:t>Mi desarrollo durante las prácticas profesionales estuvieron bien, ya que pude adquirir nuevos conocimientos así como nuevas técnicas de trabajo, cumpliendo y mostrando interés con las actividades que se me </a:t>
            </a:r>
            <a:r>
              <a:rPr lang="es-MX" sz="2400" dirty="0" smtClean="0">
                <a:solidFill>
                  <a:schemeClr val="tx1"/>
                </a:solidFill>
              </a:rPr>
              <a:t>asignaron </a:t>
            </a:r>
            <a:r>
              <a:rPr lang="es-MX" sz="2400" dirty="0" smtClean="0">
                <a:solidFill>
                  <a:schemeClr val="tx1"/>
                </a:solidFill>
              </a:rPr>
              <a:t>en la entidad receptora durante mi estancia</a:t>
            </a:r>
            <a:r>
              <a:rPr lang="es-MX" sz="2000" dirty="0" smtClean="0"/>
              <a:t>.</a:t>
            </a:r>
            <a:endParaRPr lang="es-MX" sz="2000" dirty="0"/>
          </a:p>
        </p:txBody>
      </p:sp>
      <p:pic>
        <p:nvPicPr>
          <p:cNvPr id="4" name="Picture 6" descr="Resultado de imagen para redsun far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30" y="151327"/>
            <a:ext cx="1799685" cy="16130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13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30301" y="642913"/>
            <a:ext cx="8911687" cy="1280890"/>
          </a:xfrm>
        </p:spPr>
        <p:txBody>
          <a:bodyPr/>
          <a:lstStyle/>
          <a:p>
            <a:r>
              <a:rPr lang="es-MX" b="1" dirty="0" smtClean="0">
                <a:solidFill>
                  <a:srgbClr val="7030A0"/>
                </a:solidFill>
              </a:rPr>
              <a:t>Descripción de la empresa</a:t>
            </a:r>
            <a:r>
              <a:rPr lang="es-MX" dirty="0" smtClean="0"/>
              <a:t/>
            </a:r>
            <a:br>
              <a:rPr lang="es-MX" dirty="0" smtClean="0"/>
            </a:br>
            <a:endParaRPr lang="es-MX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599" y="1406295"/>
            <a:ext cx="4840905" cy="3747752"/>
          </a:xfrm>
        </p:spPr>
      </p:pic>
      <p:sp>
        <p:nvSpPr>
          <p:cNvPr id="3" name="AutoShape 2" descr="Resultado de imagen para redsun farms"/>
          <p:cNvSpPr>
            <a:spLocks noChangeAspect="1" noChangeArrowheads="1"/>
          </p:cNvSpPr>
          <p:nvPr/>
        </p:nvSpPr>
        <p:spPr bwMode="auto">
          <a:xfrm>
            <a:off x="155575" y="-144463"/>
            <a:ext cx="1930802" cy="193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0" name="Picture 6" descr="Resultado de imagen para redsun far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39" y="121326"/>
            <a:ext cx="1905000" cy="1905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599" y="5179853"/>
            <a:ext cx="4840905" cy="167814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2176531"/>
            <a:ext cx="4015024" cy="468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4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62174" y="563606"/>
            <a:ext cx="6589199" cy="1280890"/>
          </a:xfrm>
        </p:spPr>
        <p:txBody>
          <a:bodyPr/>
          <a:lstStyle/>
          <a:p>
            <a:r>
              <a:rPr lang="es-MX" b="1" dirty="0" smtClean="0">
                <a:solidFill>
                  <a:srgbClr val="7030A0"/>
                </a:solidFill>
              </a:rPr>
              <a:t>Objetivos </a:t>
            </a:r>
            <a:r>
              <a:rPr lang="es-MX" b="1" dirty="0">
                <a:solidFill>
                  <a:srgbClr val="7030A0"/>
                </a:solidFill>
              </a:rPr>
              <a:t>E</a:t>
            </a:r>
            <a:r>
              <a:rPr lang="es-MX" b="1" dirty="0" smtClean="0">
                <a:solidFill>
                  <a:srgbClr val="7030A0"/>
                </a:solidFill>
              </a:rPr>
              <a:t>specíficos</a:t>
            </a:r>
            <a:endParaRPr lang="es-MX" b="1" dirty="0">
              <a:solidFill>
                <a:srgbClr val="7030A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sz="2000" b="1" dirty="0" smtClean="0">
                <a:solidFill>
                  <a:schemeClr val="tx1"/>
                </a:solidFill>
              </a:rPr>
              <a:t>Adquirir experiencia en el manejo y el establecimiento del control biológico, bajo invernadero de la mas alta tecnología.</a:t>
            </a:r>
          </a:p>
          <a:p>
            <a:endParaRPr lang="es-MX" sz="2000" b="1" dirty="0">
              <a:solidFill>
                <a:schemeClr val="tx1"/>
              </a:solidFill>
            </a:endParaRPr>
          </a:p>
          <a:p>
            <a:r>
              <a:rPr lang="es-MX" sz="2000" b="1" dirty="0" smtClean="0">
                <a:solidFill>
                  <a:schemeClr val="tx1"/>
                </a:solidFill>
              </a:rPr>
              <a:t>Adquirir conocimiento en el área de </a:t>
            </a:r>
            <a:r>
              <a:rPr lang="es-MX" sz="2000" b="1" dirty="0" err="1" smtClean="0">
                <a:solidFill>
                  <a:schemeClr val="tx1"/>
                </a:solidFill>
              </a:rPr>
              <a:t>fitosanidad</a:t>
            </a:r>
            <a:r>
              <a:rPr lang="es-MX" sz="2000" b="1" dirty="0" smtClean="0">
                <a:solidFill>
                  <a:schemeClr val="tx1"/>
                </a:solidFill>
              </a:rPr>
              <a:t> (uso de plaguicidas, plagas, enfermedades etc.)</a:t>
            </a:r>
          </a:p>
          <a:p>
            <a:endParaRPr lang="es-MX" sz="2000" b="1" dirty="0" smtClean="0">
              <a:solidFill>
                <a:schemeClr val="tx1"/>
              </a:solidFill>
            </a:endParaRPr>
          </a:p>
          <a:p>
            <a:r>
              <a:rPr lang="es-MX" sz="2000" b="1" dirty="0" smtClean="0">
                <a:solidFill>
                  <a:schemeClr val="tx1"/>
                </a:solidFill>
              </a:rPr>
              <a:t>Adquirir experiencia y habilidades en el manejo de personal.</a:t>
            </a:r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5" name="Picture 6" descr="Resultado de imagen para redsun far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39" y="212914"/>
            <a:ext cx="1905000" cy="1905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21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18688" y="174683"/>
            <a:ext cx="6589199" cy="1280890"/>
          </a:xfrm>
        </p:spPr>
        <p:txBody>
          <a:bodyPr>
            <a:normAutofit fontScale="90000"/>
          </a:bodyPr>
          <a:lstStyle/>
          <a:p>
            <a:r>
              <a:rPr lang="es-MX" b="1" dirty="0" smtClean="0">
                <a:solidFill>
                  <a:srgbClr val="7030A0"/>
                </a:solidFill>
              </a:rPr>
              <a:t>Descripción de la actividades</a:t>
            </a:r>
            <a:r>
              <a:rPr lang="es-MX" b="1" dirty="0" smtClean="0"/>
              <a:t/>
            </a:r>
            <a:br>
              <a:rPr lang="es-MX" b="1" dirty="0" smtClean="0"/>
            </a:br>
            <a:r>
              <a:rPr lang="es-MX" b="1" dirty="0" smtClean="0"/>
              <a:t/>
            </a:r>
            <a:br>
              <a:rPr lang="es-MX" b="1" dirty="0" smtClean="0"/>
            </a:br>
            <a:r>
              <a:rPr lang="es-MX" dirty="0" smtClean="0"/>
              <a:t>      Monitoreo de plagas y enfermedades en pimiento </a:t>
            </a:r>
            <a:endParaRPr lang="es-MX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17" y="2365419"/>
            <a:ext cx="2833687" cy="3778250"/>
          </a:xfr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25" y="2365418"/>
            <a:ext cx="6024192" cy="3778251"/>
          </a:xfrm>
          <a:prstGeom prst="rect">
            <a:avLst/>
          </a:prstGeom>
        </p:spPr>
      </p:pic>
      <p:pic>
        <p:nvPicPr>
          <p:cNvPr id="8" name="Picture 6" descr="Resultado de imagen para redsun farm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19" y="152935"/>
            <a:ext cx="1673682" cy="16736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44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01065" y="613719"/>
            <a:ext cx="6589199" cy="1280890"/>
          </a:xfrm>
        </p:spPr>
        <p:txBody>
          <a:bodyPr>
            <a:normAutofit fontScale="90000"/>
          </a:bodyPr>
          <a:lstStyle/>
          <a:p>
            <a:r>
              <a:rPr lang="es-MX" b="1" dirty="0">
                <a:solidFill>
                  <a:srgbClr val="7030A0"/>
                </a:solidFill>
              </a:rPr>
              <a:t>M</a:t>
            </a:r>
            <a:r>
              <a:rPr lang="es-MX" b="1" dirty="0" smtClean="0">
                <a:solidFill>
                  <a:srgbClr val="7030A0"/>
                </a:solidFill>
              </a:rPr>
              <a:t>onitoreo de trampas amarillas y control biológico</a:t>
            </a:r>
            <a:br>
              <a:rPr lang="es-MX" b="1" dirty="0" smtClean="0">
                <a:solidFill>
                  <a:srgbClr val="7030A0"/>
                </a:solidFill>
              </a:rPr>
            </a:br>
            <a:endParaRPr lang="es-MX" b="1" dirty="0">
              <a:solidFill>
                <a:srgbClr val="7030A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42415" y="2252965"/>
            <a:ext cx="6591985" cy="3777622"/>
          </a:xfrm>
        </p:spPr>
        <p:txBody>
          <a:bodyPr/>
          <a:lstStyle/>
          <a:p>
            <a:r>
              <a:rPr lang="es-MX" sz="2400" dirty="0" smtClean="0">
                <a:solidFill>
                  <a:schemeClr val="tx1"/>
                </a:solidFill>
              </a:rPr>
              <a:t>Conteo de insecto, plaga presente en la trampa amarilla </a:t>
            </a:r>
          </a:p>
          <a:p>
            <a:r>
              <a:rPr lang="es-MX" sz="2400" dirty="0" smtClean="0">
                <a:solidFill>
                  <a:schemeClr val="tx1"/>
                </a:solidFill>
              </a:rPr>
              <a:t>Se lleva acabo semanalmente</a:t>
            </a:r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660" y="3638280"/>
            <a:ext cx="3971501" cy="321971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37" y="3638281"/>
            <a:ext cx="3919862" cy="3219719"/>
          </a:xfrm>
          <a:prstGeom prst="rect">
            <a:avLst/>
          </a:prstGeom>
        </p:spPr>
      </p:pic>
      <p:pic>
        <p:nvPicPr>
          <p:cNvPr id="7" name="Picture 6" descr="Resultado de imagen para redsun farm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55" y="135345"/>
            <a:ext cx="1632260" cy="17592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45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0056" y="540655"/>
            <a:ext cx="6589199" cy="1280890"/>
          </a:xfrm>
        </p:spPr>
        <p:txBody>
          <a:bodyPr/>
          <a:lstStyle/>
          <a:p>
            <a:pPr algn="ctr"/>
            <a:r>
              <a:rPr lang="es-MX" b="1" dirty="0" smtClean="0">
                <a:solidFill>
                  <a:srgbClr val="7030A0"/>
                </a:solidFill>
              </a:rPr>
              <a:t>Introducción de control biológico</a:t>
            </a:r>
            <a:endParaRPr lang="es-MX" b="1" dirty="0">
              <a:solidFill>
                <a:srgbClr val="7030A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29536" y="2021376"/>
            <a:ext cx="6591985" cy="3777622"/>
          </a:xfrm>
        </p:spPr>
        <p:txBody>
          <a:bodyPr>
            <a:normAutofit/>
          </a:bodyPr>
          <a:lstStyle/>
          <a:p>
            <a:r>
              <a:rPr lang="es-MX" sz="2400" i="1" dirty="0" err="1">
                <a:solidFill>
                  <a:schemeClr val="tx1"/>
                </a:solidFill>
              </a:rPr>
              <a:t>Orius</a:t>
            </a:r>
            <a:r>
              <a:rPr lang="es-MX" sz="2400" i="1" dirty="0">
                <a:solidFill>
                  <a:schemeClr val="tx1"/>
                </a:solidFill>
              </a:rPr>
              <a:t> </a:t>
            </a:r>
            <a:r>
              <a:rPr lang="es-MX" sz="2400" i="1" dirty="0" err="1" smtClean="0">
                <a:solidFill>
                  <a:schemeClr val="tx1"/>
                </a:solidFill>
              </a:rPr>
              <a:t>insidiosus</a:t>
            </a:r>
            <a:endParaRPr lang="es-MX" sz="2400" i="1" dirty="0" smtClean="0">
              <a:solidFill>
                <a:schemeClr val="tx1"/>
              </a:solidFill>
            </a:endParaRPr>
          </a:p>
          <a:p>
            <a:endParaRPr lang="es-MX" sz="2400" i="1" dirty="0">
              <a:solidFill>
                <a:schemeClr val="tx1"/>
              </a:solidFill>
            </a:endParaRPr>
          </a:p>
          <a:p>
            <a:r>
              <a:rPr lang="es-MX" sz="2400" i="1" dirty="0" err="1">
                <a:solidFill>
                  <a:schemeClr val="tx1"/>
                </a:solidFill>
              </a:rPr>
              <a:t>Amblyseius</a:t>
            </a:r>
            <a:r>
              <a:rPr lang="es-MX" sz="2400" i="1" dirty="0">
                <a:solidFill>
                  <a:schemeClr val="tx1"/>
                </a:solidFill>
              </a:rPr>
              <a:t> </a:t>
            </a:r>
            <a:r>
              <a:rPr lang="es-MX" sz="2400" i="1" dirty="0" err="1">
                <a:solidFill>
                  <a:schemeClr val="tx1"/>
                </a:solidFill>
              </a:rPr>
              <a:t>swirskii</a:t>
            </a:r>
            <a:r>
              <a:rPr lang="es-MX" sz="2400" i="1" dirty="0">
                <a:solidFill>
                  <a:schemeClr val="tx1"/>
                </a:solidFill>
              </a:rPr>
              <a:t> </a:t>
            </a:r>
            <a:endParaRPr lang="es-MX" sz="2400" i="1" dirty="0" smtClean="0">
              <a:solidFill>
                <a:schemeClr val="tx1"/>
              </a:solidFill>
            </a:endParaRPr>
          </a:p>
          <a:p>
            <a:endParaRPr lang="es-MX" sz="2400" i="1" dirty="0">
              <a:solidFill>
                <a:schemeClr val="tx1"/>
              </a:solidFill>
            </a:endParaRPr>
          </a:p>
          <a:p>
            <a:r>
              <a:rPr lang="es-MX" sz="2400" i="1" dirty="0" err="1" smtClean="0">
                <a:solidFill>
                  <a:schemeClr val="tx1"/>
                </a:solidFill>
              </a:rPr>
              <a:t>Neoseiulus</a:t>
            </a:r>
            <a:r>
              <a:rPr lang="es-MX" sz="2400" i="1" dirty="0" smtClean="0">
                <a:solidFill>
                  <a:schemeClr val="tx1"/>
                </a:solidFill>
              </a:rPr>
              <a:t> </a:t>
            </a:r>
            <a:r>
              <a:rPr lang="es-MX" sz="2400" i="1" dirty="0" err="1" smtClean="0">
                <a:solidFill>
                  <a:schemeClr val="tx1"/>
                </a:solidFill>
              </a:rPr>
              <a:t>californicus</a:t>
            </a:r>
            <a:endParaRPr lang="es-MX" sz="2400" i="1" dirty="0">
              <a:solidFill>
                <a:schemeClr val="tx1"/>
              </a:solidFill>
            </a:endParaRPr>
          </a:p>
        </p:txBody>
      </p:sp>
      <p:pic>
        <p:nvPicPr>
          <p:cNvPr id="11266" name="Picture 2" descr="Resultado de imagen para orius insidiosus ciclo de vi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35" y="4376216"/>
            <a:ext cx="2836403" cy="24626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Resultado de imagen para amblyseius swirski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682" y="4395329"/>
            <a:ext cx="2589381" cy="24626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Resultado de imagen para amblyseius californic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063" y="4195498"/>
            <a:ext cx="2703511" cy="26433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Resultado de imagen para redsun farm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35" y="228600"/>
            <a:ext cx="1809506" cy="15929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633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>
                <a:solidFill>
                  <a:srgbClr val="7030A0"/>
                </a:solidFill>
              </a:rPr>
              <a:t>Introducción de control biológico</a:t>
            </a:r>
            <a:endParaRPr lang="es-MX" b="1" dirty="0">
              <a:solidFill>
                <a:srgbClr val="7030A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42415" y="1905000"/>
            <a:ext cx="6591985" cy="3777622"/>
          </a:xfrm>
        </p:spPr>
        <p:txBody>
          <a:bodyPr>
            <a:normAutofit/>
          </a:bodyPr>
          <a:lstStyle/>
          <a:p>
            <a:r>
              <a:rPr lang="es-MX" sz="2400" i="1" dirty="0" err="1"/>
              <a:t>Phytoseiulus</a:t>
            </a:r>
            <a:r>
              <a:rPr lang="es-MX" sz="2400" i="1" dirty="0"/>
              <a:t> </a:t>
            </a:r>
            <a:r>
              <a:rPr lang="es-MX" sz="2400" i="1" dirty="0" err="1" smtClean="0"/>
              <a:t>persimilis</a:t>
            </a:r>
            <a:endParaRPr lang="es-MX" sz="2400" i="1" dirty="0" smtClean="0"/>
          </a:p>
          <a:p>
            <a:endParaRPr lang="es-MX" sz="2400" i="1" dirty="0"/>
          </a:p>
          <a:p>
            <a:r>
              <a:rPr lang="es-MX" sz="2400" i="1" dirty="0" err="1" smtClean="0"/>
              <a:t>Aphidius</a:t>
            </a:r>
            <a:r>
              <a:rPr lang="es-MX" sz="2400" i="1" dirty="0" smtClean="0"/>
              <a:t> </a:t>
            </a:r>
            <a:r>
              <a:rPr lang="es-MX" sz="2400" i="1" dirty="0" err="1"/>
              <a:t>colemani</a:t>
            </a:r>
            <a:r>
              <a:rPr lang="es-MX" sz="2400" i="1" dirty="0"/>
              <a:t> </a:t>
            </a:r>
          </a:p>
          <a:p>
            <a:endParaRPr lang="es-MX" sz="2400" i="1" dirty="0"/>
          </a:p>
          <a:p>
            <a:r>
              <a:rPr lang="es-MX" sz="2400" i="1" dirty="0"/>
              <a:t> </a:t>
            </a:r>
            <a:r>
              <a:rPr lang="es-MX" sz="2400" i="1" dirty="0" err="1"/>
              <a:t>Eretmocerus</a:t>
            </a:r>
            <a:r>
              <a:rPr lang="es-MX" sz="2400" i="1" dirty="0"/>
              <a:t> </a:t>
            </a:r>
            <a:r>
              <a:rPr lang="es-MX" sz="2400" i="1" dirty="0" err="1" smtClean="0"/>
              <a:t>eremicus</a:t>
            </a:r>
            <a:endParaRPr lang="es-MX" sz="2400" i="1" dirty="0" smtClean="0"/>
          </a:p>
          <a:p>
            <a:pPr marL="0" indent="0">
              <a:buNone/>
            </a:pPr>
            <a:endParaRPr lang="es-MX" sz="2400" dirty="0"/>
          </a:p>
        </p:txBody>
      </p:sp>
      <p:pic>
        <p:nvPicPr>
          <p:cNvPr id="10244" name="Picture 4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131" y="4167254"/>
            <a:ext cx="3071054" cy="26415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Resultado de imagen para aphidius coleman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23" y="4167255"/>
            <a:ext cx="3077491" cy="26415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Resultado de imagen para eretmocerus eremic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719" y="4256387"/>
            <a:ext cx="2554310" cy="246331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Resultado de imagen para redsun farm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31" y="292927"/>
            <a:ext cx="1905000" cy="16120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56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66083" y="563606"/>
            <a:ext cx="6589199" cy="1280890"/>
          </a:xfrm>
        </p:spPr>
        <p:txBody>
          <a:bodyPr/>
          <a:lstStyle/>
          <a:p>
            <a:pPr algn="ctr"/>
            <a:r>
              <a:rPr lang="es-MX" b="1" dirty="0" smtClean="0">
                <a:solidFill>
                  <a:srgbClr val="7030A0"/>
                </a:solidFill>
              </a:rPr>
              <a:t>Liberación del control biológico </a:t>
            </a:r>
            <a:endParaRPr lang="es-MX" b="1" dirty="0">
              <a:solidFill>
                <a:srgbClr val="7030A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sz="2400" dirty="0" smtClean="0">
                <a:solidFill>
                  <a:schemeClr val="tx1"/>
                </a:solidFill>
              </a:rPr>
              <a:t>Rociar el material sobre las hojas del cultivo</a:t>
            </a:r>
          </a:p>
          <a:p>
            <a:r>
              <a:rPr lang="es-MX" sz="2400" dirty="0" smtClean="0">
                <a:solidFill>
                  <a:schemeClr val="tx1"/>
                </a:solidFill>
              </a:rPr>
              <a:t>Colgar los sobres en el cultivo</a:t>
            </a:r>
          </a:p>
          <a:p>
            <a:r>
              <a:rPr lang="es-MX" sz="2400" dirty="0" smtClean="0">
                <a:solidFill>
                  <a:schemeClr val="tx1"/>
                </a:solidFill>
              </a:rPr>
              <a:t>Repartir el contenido en cajas (</a:t>
            </a:r>
            <a:r>
              <a:rPr lang="es-MX" sz="2400" dirty="0" err="1" smtClean="0">
                <a:solidFill>
                  <a:schemeClr val="tx1"/>
                </a:solidFill>
              </a:rPr>
              <a:t>dibox</a:t>
            </a:r>
            <a:r>
              <a:rPr lang="es-MX" sz="2400" dirty="0" smtClean="0">
                <a:solidFill>
                  <a:schemeClr val="tx1"/>
                </a:solidFill>
              </a:rPr>
              <a:t>)</a:t>
            </a:r>
          </a:p>
          <a:p>
            <a:r>
              <a:rPr lang="es-MX" sz="2400" dirty="0" smtClean="0">
                <a:solidFill>
                  <a:schemeClr val="tx1"/>
                </a:solidFill>
              </a:rPr>
              <a:t>Colgar las tarjetas en las plantas</a:t>
            </a:r>
            <a:endParaRPr lang="es-MX" sz="2400" dirty="0">
              <a:solidFill>
                <a:schemeClr val="tx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664" y="4670350"/>
            <a:ext cx="2410630" cy="22602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8" y="4700789"/>
            <a:ext cx="2176529" cy="22602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018" y="4694647"/>
            <a:ext cx="2137893" cy="22602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160" y="4646352"/>
            <a:ext cx="2326593" cy="22116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6" descr="Resultado de imagen para redsun farm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39" y="251551"/>
            <a:ext cx="1905000" cy="1905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99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MX" b="1" dirty="0" smtClean="0">
                <a:solidFill>
                  <a:srgbClr val="7030A0"/>
                </a:solidFill>
              </a:rPr>
              <a:t>Evaluación del control biológico</a:t>
            </a:r>
            <a:endParaRPr lang="es-MX" b="1" dirty="0">
              <a:solidFill>
                <a:srgbClr val="7030A0"/>
              </a:solidFill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334" y="2021983"/>
            <a:ext cx="4870241" cy="4456090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2060620"/>
            <a:ext cx="3597499" cy="4456090"/>
          </a:xfrm>
          <a:prstGeom prst="rect">
            <a:avLst/>
          </a:prstGeom>
        </p:spPr>
      </p:pic>
      <p:pic>
        <p:nvPicPr>
          <p:cNvPr id="7" name="Picture 6" descr="Resultado de imagen para redsun farm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50" y="78347"/>
            <a:ext cx="1746651" cy="18266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51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684</TotalTime>
  <Words>233</Words>
  <Application>Microsoft Office PowerPoint</Application>
  <PresentationFormat>Presentación en pantalla (4:3)</PresentationFormat>
  <Paragraphs>52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6" baseType="lpstr">
      <vt:lpstr>Espiral</vt:lpstr>
      <vt:lpstr>Universidad Autónoma Agraria Antonio Narro</vt:lpstr>
      <vt:lpstr>Descripción de la empresa </vt:lpstr>
      <vt:lpstr>Objetivos Específicos</vt:lpstr>
      <vt:lpstr>Descripción de la actividades        Monitoreo de plagas y enfermedades en pimiento </vt:lpstr>
      <vt:lpstr>Monitoreo de trampas amarillas y control biológico </vt:lpstr>
      <vt:lpstr>Introducción de control biológico</vt:lpstr>
      <vt:lpstr>Introducción de control biológico</vt:lpstr>
      <vt:lpstr>Liberación del control biológico </vt:lpstr>
      <vt:lpstr>Evaluación del control biológico</vt:lpstr>
      <vt:lpstr>Eliminar plantas enfermas o fuera de tipo</vt:lpstr>
      <vt:lpstr>Prueba de productos para el piojo harinoso </vt:lpstr>
      <vt:lpstr>Fertirrigación </vt:lpstr>
      <vt:lpstr> Fertirrigación</vt:lpstr>
      <vt:lpstr>Área del conocimiento puestas en práctica</vt:lpstr>
      <vt:lpstr>Autoevaluación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Universidad Aut</dc:title>
  <dc:creator>Bernardino</dc:creator>
  <cp:lastModifiedBy>pcel</cp:lastModifiedBy>
  <cp:revision>46</cp:revision>
  <dcterms:created xsi:type="dcterms:W3CDTF">2017-11-21T03:34:52Z</dcterms:created>
  <dcterms:modified xsi:type="dcterms:W3CDTF">2017-12-05T20:38:39Z</dcterms:modified>
</cp:coreProperties>
</file>