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4" r:id="rId7"/>
    <p:sldId id="273" r:id="rId8"/>
    <p:sldId id="270" r:id="rId9"/>
    <p:sldId id="269" r:id="rId10"/>
    <p:sldId id="271" r:id="rId11"/>
    <p:sldId id="267" r:id="rId12"/>
    <p:sldId id="274" r:id="rId13"/>
    <p:sldId id="272" r:id="rId14"/>
    <p:sldId id="275" r:id="rId15"/>
    <p:sldId id="266" r:id="rId16"/>
    <p:sldId id="265" r:id="rId17"/>
    <p:sldId id="261" r:id="rId18"/>
    <p:sldId id="262" r:id="rId19"/>
    <p:sldId id="276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ACA9CA-1B0C-48DF-9FD7-9315D670FF31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8AA5DD-EF9F-4D00-B5FA-D67EA76ADE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116632"/>
            <a:ext cx="7128792" cy="6552728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Universidad Autónoma Agraria Antonio Narro</a:t>
            </a:r>
          </a:p>
          <a:p>
            <a:pPr algn="ctr"/>
            <a:r>
              <a:rPr lang="es-MX" sz="2800" b="0" dirty="0" smtClean="0">
                <a:latin typeface="Calibri" pitchFamily="34" charset="0"/>
              </a:rPr>
              <a:t>Programa Docente: Ingeniero Agrónomo en Producción</a:t>
            </a:r>
          </a:p>
          <a:p>
            <a:pPr algn="ctr"/>
            <a:r>
              <a:rPr lang="es-MX" sz="2800" b="0" dirty="0" smtClean="0">
                <a:latin typeface="Calibri" pitchFamily="34" charset="0"/>
              </a:rPr>
              <a:t>SEMILLAS RICA S.A DE C.V</a:t>
            </a:r>
          </a:p>
          <a:p>
            <a:pPr algn="ctr"/>
            <a:endParaRPr lang="es-MX" sz="2400" b="0" dirty="0" smtClean="0"/>
          </a:p>
          <a:p>
            <a:pPr algn="ctr"/>
            <a:endParaRPr lang="es-MX" sz="2400" b="0" dirty="0"/>
          </a:p>
          <a:p>
            <a:pPr algn="ctr"/>
            <a:endParaRPr lang="es-MX" sz="2400" b="0" dirty="0" smtClean="0"/>
          </a:p>
          <a:p>
            <a:pPr algn="ctr"/>
            <a:endParaRPr lang="es-MX" sz="2400" b="0" dirty="0" smtClean="0"/>
          </a:p>
          <a:p>
            <a:pPr algn="ctr"/>
            <a:endParaRPr lang="es-MX" sz="2400" b="0" dirty="0"/>
          </a:p>
          <a:p>
            <a:pPr algn="ctr"/>
            <a:r>
              <a:rPr lang="es-MX" sz="2800" b="0" dirty="0" smtClean="0">
                <a:latin typeface="Calibri" pitchFamily="34" charset="0"/>
                <a:cs typeface="Arial" pitchFamily="34" charset="0"/>
              </a:rPr>
              <a:t>Prácticas Profesionales</a:t>
            </a:r>
          </a:p>
          <a:p>
            <a:pPr algn="ctr"/>
            <a:r>
              <a:rPr lang="es-MX" sz="2800" b="0" dirty="0" smtClean="0">
                <a:latin typeface="Calibri" pitchFamily="34" charset="0"/>
                <a:cs typeface="Arial" pitchFamily="34" charset="0"/>
              </a:rPr>
              <a:t>Carlos Ortega Castañeda</a:t>
            </a:r>
          </a:p>
          <a:p>
            <a:pPr algn="ctr"/>
            <a:r>
              <a:rPr lang="es-MX" sz="2800" b="0" dirty="0" smtClean="0">
                <a:latin typeface="Calibri" pitchFamily="34" charset="0"/>
                <a:cs typeface="Arial" pitchFamily="34" charset="0"/>
              </a:rPr>
              <a:t>Asesor del curso: Ing. Juan Manuel Cabello Espinoza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728192" cy="14401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91" y="2492896"/>
            <a:ext cx="1975204" cy="194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Caracterización 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2500298" cy="3939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928670"/>
            <a:ext cx="278608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Captu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785794"/>
            <a:ext cx="269391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Resultado de imagen para tallos de mai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14818"/>
            <a:ext cx="504825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35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50006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Raleo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3857652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s://scontent-dft4-1.xx.fbcdn.net/v/t34.0-12/20840124_1520516891341862_314311168_n.jpg?oh=ae1f5fccf1395d4764825cbd1a01b0c0&amp;oe=5A25C6F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371477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AutoShape 4" descr="Resultado de imagen para personas trabajando en el cultivo del ma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4" name="AutoShape 6" descr="Resultado de imagen para personas trabajando en el cultivo del ma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6" name="Picture 8" descr="Resultado de imagen para personas trabajando en el cultivo del mai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71876"/>
            <a:ext cx="378621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2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654032"/>
          </a:xfrm>
        </p:spPr>
        <p:txBody>
          <a:bodyPr>
            <a:noAutofit/>
          </a:bodyPr>
          <a:lstStyle/>
          <a:p>
            <a:r>
              <a:rPr lang="es-MX" sz="3600" dirty="0" err="1" smtClean="0">
                <a:latin typeface="Calibri" pitchFamily="34" charset="0"/>
              </a:rPr>
              <a:t>Desespigue</a:t>
            </a:r>
            <a:r>
              <a:rPr lang="es-MX" sz="3600" dirty="0" smtClean="0">
                <a:latin typeface="Calibri" pitchFamily="34" charset="0"/>
              </a:rPr>
              <a:t>                    Manejo de personal </a:t>
            </a:r>
            <a:endParaRPr lang="es-MX" sz="3600" dirty="0">
              <a:latin typeface="Calibri" pitchFamily="34" charset="0"/>
            </a:endParaRPr>
          </a:p>
        </p:txBody>
      </p:sp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400052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Cap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42918"/>
            <a:ext cx="347661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00052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Resultado de imagen para personas trabajando en el cultivo del mai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357190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643050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latin typeface="Calibri" pitchFamily="34" charset="0"/>
              </a:rPr>
              <a:t>Toma de datos </a:t>
            </a:r>
            <a:br>
              <a:rPr lang="es-MX" sz="3600" dirty="0" smtClean="0">
                <a:latin typeface="Calibri" pitchFamily="34" charset="0"/>
              </a:rPr>
            </a:br>
            <a:r>
              <a:rPr lang="es-MX" sz="3600" dirty="0" smtClean="0">
                <a:latin typeface="Calibri" pitchFamily="34" charset="0"/>
              </a:rPr>
              <a:t>de llenado </a:t>
            </a:r>
            <a:br>
              <a:rPr lang="es-MX" sz="3600" dirty="0" smtClean="0">
                <a:latin typeface="Calibri" pitchFamily="34" charset="0"/>
              </a:rPr>
            </a:br>
            <a:r>
              <a:rPr lang="es-MX" sz="3600" dirty="0" smtClean="0">
                <a:latin typeface="Calibri" pitchFamily="34" charset="0"/>
              </a:rPr>
              <a:t>de mazorca</a:t>
            </a:r>
            <a:endParaRPr lang="es-MX" sz="36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643050"/>
            <a:ext cx="3168352" cy="422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sultado de imagen para cosecha de mai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143248"/>
            <a:ext cx="353618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60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latin typeface="Calibri" pitchFamily="34" charset="0"/>
              </a:rPr>
              <a:t>Toma de datos de germinación</a:t>
            </a:r>
            <a:endParaRPr lang="es-MX" sz="3600" dirty="0">
              <a:latin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2786082" cy="397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339202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s://scontent-dft4-1.xx.fbcdn.net/v/t34.0-12/20839368_1520507844676100_1754583513_n.jpg?oh=6b39651007edc6a95b4a01ed73da4274&amp;oe=5A2544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3161113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8" name="Picture 8" descr="Resultado de imagen para pruebas de germinacion de maiz en pap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3667125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latin typeface="Calibri" pitchFamily="34" charset="0"/>
              </a:rPr>
              <a:t>Tratamiento de la semilla</a:t>
            </a:r>
            <a:endParaRPr lang="es-MX" sz="3600" dirty="0">
              <a:latin typeface="Calibri" pitchFamily="34" charset="0"/>
            </a:endParaRPr>
          </a:p>
        </p:txBody>
      </p:sp>
      <p:pic>
        <p:nvPicPr>
          <p:cNvPr id="8194" name="Picture 2" descr="https://scontent-dft4-1.xx.fbcdn.net/v/t34.0-12/20864046_1520502474676637_662960245_n.jpg?oh=878996a494c00b48cdc0c467f16b8b2b&amp;oe=5A2575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64333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000500" cy="252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1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latin typeface="Calibri" pitchFamily="34" charset="0"/>
              </a:rPr>
              <a:t>C</a:t>
            </a:r>
            <a:r>
              <a:rPr lang="es-MX" sz="4000" dirty="0" smtClean="0">
                <a:latin typeface="Calibri" pitchFamily="34" charset="0"/>
              </a:rPr>
              <a:t>osecha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9218" name="Picture 2" descr="Resultado de imagen para cosecha de ma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31726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AutoShape 4" descr="Resultado de imagen para cosecha de maiz con tor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2" name="Picture 6" descr="Resultado de imagen para cosecha de maiz con tor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07196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Resultado de imagen para cosecha de maiz con tor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42915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99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Áreas de conocimiento puestas en práctica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z="3200" dirty="0">
                <a:latin typeface="Calibri" pitchFamily="34" charset="0"/>
              </a:rPr>
              <a:t>Sistemas de producción</a:t>
            </a:r>
          </a:p>
          <a:p>
            <a:r>
              <a:rPr lang="es-MX" sz="3200" dirty="0">
                <a:latin typeface="Calibri" pitchFamily="34" charset="0"/>
              </a:rPr>
              <a:t>Control de plagas y enfermedades </a:t>
            </a:r>
          </a:p>
          <a:p>
            <a:r>
              <a:rPr lang="es-MX" sz="3200" dirty="0">
                <a:latin typeface="Calibri" pitchFamily="34" charset="0"/>
              </a:rPr>
              <a:t>Control de malezas</a:t>
            </a:r>
          </a:p>
          <a:p>
            <a:endParaRPr lang="es-MX" dirty="0"/>
          </a:p>
        </p:txBody>
      </p:sp>
      <p:pic>
        <p:nvPicPr>
          <p:cNvPr id="2050" name="Picture 2" descr="Resultado de imagen para cultivo del ma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721523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40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 smtClean="0">
                <a:latin typeface="Calibri" pitchFamily="34" charset="0"/>
              </a:rPr>
              <a:t>Autoevaluación</a:t>
            </a:r>
            <a:endParaRPr lang="es-MX" sz="44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sz="2800" dirty="0">
                <a:latin typeface="Calibri" pitchFamily="34" charset="0"/>
              </a:rPr>
              <a:t>Todo el proceso que realice dentro de la empresa durante mi estancia estuvo bien ya que desarrolle y cumplí con </a:t>
            </a:r>
            <a:r>
              <a:rPr lang="es-MX" sz="2800" dirty="0" smtClean="0">
                <a:latin typeface="Calibri" pitchFamily="34" charset="0"/>
              </a:rPr>
              <a:t>todos los planes de trabajo </a:t>
            </a:r>
            <a:r>
              <a:rPr lang="es-MX" sz="2800" dirty="0">
                <a:latin typeface="Calibri" pitchFamily="34" charset="0"/>
              </a:rPr>
              <a:t>que mi asesor de </a:t>
            </a:r>
            <a:r>
              <a:rPr lang="es-MX" sz="2800" dirty="0" smtClean="0">
                <a:latin typeface="Calibri" pitchFamily="34" charset="0"/>
              </a:rPr>
              <a:t>la empresa me asignaba, </a:t>
            </a:r>
            <a:r>
              <a:rPr lang="es-MX" sz="2800" dirty="0">
                <a:latin typeface="Calibri" pitchFamily="34" charset="0"/>
              </a:rPr>
              <a:t>en donde como todo alumno empecé desarrollando nuevas </a:t>
            </a:r>
            <a:r>
              <a:rPr lang="es-MX" sz="2800" dirty="0" smtClean="0">
                <a:latin typeface="Calibri" pitchFamily="34" charset="0"/>
              </a:rPr>
              <a:t>habilidades, </a:t>
            </a:r>
            <a:r>
              <a:rPr lang="es-MX" sz="2800" dirty="0">
                <a:latin typeface="Calibri" pitchFamily="34" charset="0"/>
              </a:rPr>
              <a:t>el cual esta práctica o experiencia  me ayudo a reforzarme como persona y como profesionista.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8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n para semillas rica s.a de c.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467600" cy="1785950"/>
          </a:xfrm>
        </p:spPr>
        <p:txBody>
          <a:bodyPr>
            <a:normAutofit/>
          </a:bodyPr>
          <a:lstStyle/>
          <a:p>
            <a:pPr algn="ctr"/>
            <a:r>
              <a:rPr lang="es-MX" sz="9600" b="1" dirty="0" smtClean="0">
                <a:latin typeface="Calibri" pitchFamily="34" charset="0"/>
              </a:rPr>
              <a:t>Gracias</a:t>
            </a:r>
            <a:endParaRPr lang="es-MX" sz="9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4000" dirty="0" smtClean="0">
                <a:latin typeface="Calibri" pitchFamily="34" charset="0"/>
              </a:rPr>
              <a:t>Descripción de la entidad receptora</a:t>
            </a:r>
            <a:endParaRPr lang="es-MX" sz="32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5089776"/>
          </a:xfrm>
        </p:spPr>
        <p:txBody>
          <a:bodyPr/>
          <a:lstStyle/>
          <a:p>
            <a:pPr algn="just"/>
            <a:r>
              <a:rPr lang="es-MX" sz="2800" dirty="0" smtClean="0">
                <a:latin typeface="Calibri" pitchFamily="34" charset="0"/>
              </a:rPr>
              <a:t>La empresa SEMILLAS </a:t>
            </a:r>
            <a:r>
              <a:rPr lang="es-MX" sz="2800" dirty="0">
                <a:latin typeface="Calibri" pitchFamily="34" charset="0"/>
              </a:rPr>
              <a:t>RICA es una empresa mexicana dedicada a la investigación, producción, acondicionamiento y comercialización de híbridos de maíz en las diferentes zonas y regiones maiceras del país.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325820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286124"/>
            <a:ext cx="462986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4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Misión y Visión 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455772" cy="5168616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Misión </a:t>
            </a:r>
          </a:p>
          <a:p>
            <a:pPr marL="0" indent="0" algn="just">
              <a:buNone/>
            </a:pPr>
            <a:r>
              <a:rPr lang="es-MX" sz="2800" dirty="0" smtClean="0"/>
              <a:t>Ofrecer al agricultor un desarrollo continuo positivo en su ámbito laboral agrícola para su beneficio de ellos.</a:t>
            </a:r>
          </a:p>
          <a:p>
            <a:pPr marL="0" indent="0" algn="just">
              <a:buNone/>
            </a:pPr>
            <a:endParaRPr lang="es-MX" sz="2800" dirty="0"/>
          </a:p>
          <a:p>
            <a:pPr algn="just"/>
            <a:r>
              <a:rPr lang="es-MX" sz="2800" dirty="0" smtClean="0"/>
              <a:t>Visión</a:t>
            </a:r>
          </a:p>
          <a:p>
            <a:pPr marL="0" indent="0" algn="just">
              <a:buNone/>
            </a:pPr>
            <a:r>
              <a:rPr lang="es-MX" sz="2800" dirty="0" smtClean="0"/>
              <a:t>Ser una empresa mexicana reconocida por su alta calidad de híbridos de maíz, ofreciendo al mercado productos que beneficien y satisfagan las necesidades de los productores que ellos buscan.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6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14290"/>
            <a:ext cx="7467600" cy="622422"/>
          </a:xfrm>
        </p:spPr>
        <p:txBody>
          <a:bodyPr>
            <a:noAutofit/>
          </a:bodyPr>
          <a:lstStyle/>
          <a:p>
            <a:r>
              <a:rPr lang="es-MX" sz="4000" dirty="0" smtClean="0">
                <a:latin typeface="Calibri" pitchFamily="34" charset="0"/>
              </a:rPr>
              <a:t>Objetivos específicos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616624"/>
          </a:xfrm>
        </p:spPr>
        <p:txBody>
          <a:bodyPr/>
          <a:lstStyle/>
          <a:p>
            <a:pPr algn="just"/>
            <a:r>
              <a:rPr lang="es-ES" sz="2800" dirty="0">
                <a:latin typeface="Calibri" pitchFamily="34" charset="0"/>
              </a:rPr>
              <a:t>Obtener nuevos conocimientos y técnicas </a:t>
            </a:r>
            <a:r>
              <a:rPr lang="es-ES" sz="2800" dirty="0" smtClean="0">
                <a:latin typeface="Calibri" pitchFamily="34" charset="0"/>
              </a:rPr>
              <a:t>sobre el manejo del cultivo del maíz. </a:t>
            </a:r>
          </a:p>
          <a:p>
            <a:pPr marL="0" indent="0" algn="just">
              <a:buNone/>
            </a:pPr>
            <a:endParaRPr lang="es-ES" sz="2800" dirty="0" smtClean="0">
              <a:latin typeface="Calibri" pitchFamily="34" charset="0"/>
            </a:endParaRPr>
          </a:p>
          <a:p>
            <a:pPr algn="just"/>
            <a:r>
              <a:rPr lang="es-ES" sz="2800" dirty="0" smtClean="0">
                <a:latin typeface="Calibri" pitchFamily="34" charset="0"/>
              </a:rPr>
              <a:t>Poner </a:t>
            </a:r>
            <a:r>
              <a:rPr lang="es-ES" sz="2800" dirty="0">
                <a:latin typeface="Calibri" pitchFamily="34" charset="0"/>
              </a:rPr>
              <a:t>en prácticas los conocimientos adquiridos dentro de las a</a:t>
            </a:r>
            <a:r>
              <a:rPr lang="es-ES" sz="2800" dirty="0" smtClean="0">
                <a:latin typeface="Calibri" pitchFamily="34" charset="0"/>
              </a:rPr>
              <a:t>ulas para </a:t>
            </a:r>
            <a:r>
              <a:rPr lang="es-ES" sz="2800" dirty="0">
                <a:latin typeface="Calibri" pitchFamily="34" charset="0"/>
              </a:rPr>
              <a:t>desarrollar las actividades necesarias</a:t>
            </a:r>
            <a:r>
              <a:rPr lang="es-ES" sz="2800" dirty="0" smtClean="0">
                <a:latin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es-MX" sz="2800" dirty="0">
              <a:latin typeface="Calibri" pitchFamily="34" charset="0"/>
            </a:endParaRPr>
          </a:p>
          <a:p>
            <a:pPr algn="just"/>
            <a:r>
              <a:rPr lang="es-MX" sz="2800" dirty="0" smtClean="0">
                <a:latin typeface="Calibri" pitchFamily="34" charset="0"/>
              </a:rPr>
              <a:t>Conocer el desarrollo de cada una de las actividades para: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dirty="0" smtClean="0">
                <a:latin typeface="Calibri" pitchFamily="34" charset="0"/>
              </a:rPr>
              <a:t>Seleccionar semilla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dirty="0" smtClean="0">
                <a:latin typeface="Calibri" pitchFamily="34" charset="0"/>
              </a:rPr>
              <a:t>Darle tratamiento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dirty="0" smtClean="0">
                <a:latin typeface="Calibri" pitchFamily="34" charset="0"/>
              </a:rPr>
              <a:t>Preparación de los materiales para siembra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8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alibri" pitchFamily="34" charset="0"/>
              </a:rPr>
              <a:t>Descripción de actividades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alibri" pitchFamily="34" charset="0"/>
              </a:rPr>
              <a:t>Preparación de lotes de producción </a:t>
            </a:r>
            <a:endParaRPr lang="es-MX" sz="3200" dirty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643050"/>
            <a:ext cx="4286280" cy="263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286256"/>
            <a:ext cx="4542662" cy="2338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La imagen puede contener: cielo, noche y exteri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400052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88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32656"/>
            <a:ext cx="7467600" cy="654032"/>
          </a:xfrm>
        </p:spPr>
        <p:txBody>
          <a:bodyPr>
            <a:noAutofit/>
          </a:bodyPr>
          <a:lstStyle/>
          <a:p>
            <a:r>
              <a:rPr lang="es-MX" sz="4000" dirty="0" smtClean="0">
                <a:latin typeface="Calibri" pitchFamily="34" charset="0"/>
              </a:rPr>
              <a:t>Siembra 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10242" name="Picture 2" descr="La imagen puede contener: nube, cielo, montaña, árbol, exterior y natural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857653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La imagen puede contener: cielo, exterior y natural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635656" cy="350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3314"/>
            <a:ext cx="3829976" cy="296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714488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latin typeface="Calibri" pitchFamily="34" charset="0"/>
              </a:rPr>
              <a:t>Instalación del </a:t>
            </a:r>
            <a:br>
              <a:rPr lang="es-MX" sz="3600" dirty="0" smtClean="0">
                <a:latin typeface="Calibri" pitchFamily="34" charset="0"/>
              </a:rPr>
            </a:br>
            <a:r>
              <a:rPr lang="es-MX" sz="3600" dirty="0" smtClean="0">
                <a:latin typeface="Calibri" pitchFamily="34" charset="0"/>
              </a:rPr>
              <a:t>sistema de riego</a:t>
            </a:r>
            <a:br>
              <a:rPr lang="es-MX" sz="3600" dirty="0" smtClean="0">
                <a:latin typeface="Calibri" pitchFamily="34" charset="0"/>
              </a:rPr>
            </a:br>
            <a:r>
              <a:rPr lang="es-MX" sz="3600" dirty="0" smtClean="0">
                <a:latin typeface="Calibri" pitchFamily="34" charset="0"/>
              </a:rPr>
              <a:t>por cintilla</a:t>
            </a:r>
            <a:endParaRPr lang="es-MX" sz="3600" dirty="0">
              <a:latin typeface="Calibri" pitchFamily="34" charset="0"/>
            </a:endParaRPr>
          </a:p>
        </p:txBody>
      </p:sp>
      <p:pic>
        <p:nvPicPr>
          <p:cNvPr id="28674" name="Picture 2" descr="https://scontent-dft4-1.xx.fbcdn.net/v/t34.0-12/24204786_1520242324736644_1638766773_n.jpg?oh=586063ba05c04d4bc9fb50297b8cc9c4&amp;oe=5A2494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09144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s://scontent-dft4-1.xx.fbcdn.net/v/t34.0-12/24273349_1520242304736646_1865079833_n.jpg?oh=033963e32d099e7c2fff13269d50ba93&amp;oe=5A2564B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786214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s://scontent-dft4-1.xx.fbcdn.net/v/t34.0-12/24581298_1520242394736637_962710242_n.jpg?oh=644e2195ff2c895e8afb677140607942&amp;oe=5A2566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4095777" cy="2500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152" y="0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Calibri" pitchFamily="34" charset="0"/>
              </a:rPr>
              <a:t>Monitoreo</a:t>
            </a:r>
            <a:endParaRPr lang="es-MX" sz="40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88404"/>
            <a:ext cx="7683624" cy="517318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alibri" pitchFamily="34" charset="0"/>
              </a:rPr>
              <a:t>Plagas                                               Riego</a:t>
            </a:r>
            <a:endParaRPr lang="es-MX" sz="3200" dirty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00438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285860"/>
            <a:ext cx="3714776" cy="268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369425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706090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alibri" pitchFamily="34" charset="0"/>
              </a:rPr>
              <a:t>Aplicación de productos químicos</a:t>
            </a:r>
            <a:endParaRPr lang="es-MX" sz="4000" dirty="0">
              <a:latin typeface="Calibri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1000108"/>
            <a:ext cx="374441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s://scontent-dft4-1.xx.fbcdn.net/v/t34.0-12/20840432_1520500968010121_541840245_n.jpg?oh=26399f034d34c7b6a19f6c21c6cb8d23&amp;oe=5A257A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278608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https://scontent-dft4-1.xx.fbcdn.net/v/t34.0-12/20839454_1520500108010207_574841242_n.jpg?oh=b21c0ca853beed8fe502088bd4a16753&amp;oe=5A25C84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245437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857760"/>
            <a:ext cx="70346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01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348</TotalTime>
  <Words>286</Words>
  <Application>Microsoft Office PowerPoint</Application>
  <PresentationFormat>Presentación en pantalla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Mirador</vt:lpstr>
      <vt:lpstr>Presentación de PowerPoint</vt:lpstr>
      <vt:lpstr> Descripción de la entidad receptora</vt:lpstr>
      <vt:lpstr>Misión y Visión </vt:lpstr>
      <vt:lpstr>Objetivos específicos</vt:lpstr>
      <vt:lpstr>Descripción de actividades</vt:lpstr>
      <vt:lpstr>Siembra </vt:lpstr>
      <vt:lpstr>Instalación del  sistema de riego por cintilla</vt:lpstr>
      <vt:lpstr>Monitoreo</vt:lpstr>
      <vt:lpstr>Aplicación de productos químicos</vt:lpstr>
      <vt:lpstr>Caracterización </vt:lpstr>
      <vt:lpstr>Raleo</vt:lpstr>
      <vt:lpstr>Desespigue                    Manejo de personal </vt:lpstr>
      <vt:lpstr>Toma de datos  de llenado  de mazorca</vt:lpstr>
      <vt:lpstr>Toma de datos de germinación</vt:lpstr>
      <vt:lpstr>Tratamiento de la semilla</vt:lpstr>
      <vt:lpstr>Cosecha</vt:lpstr>
      <vt:lpstr>Áreas de conocimiento puestas en práctica </vt:lpstr>
      <vt:lpstr>Autoevaluación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CYBER</dc:creator>
  <cp:lastModifiedBy>Hewlett-Packard Company</cp:lastModifiedBy>
  <cp:revision>84</cp:revision>
  <dcterms:created xsi:type="dcterms:W3CDTF">2017-12-01T23:08:15Z</dcterms:created>
  <dcterms:modified xsi:type="dcterms:W3CDTF">2017-12-05T17:02:38Z</dcterms:modified>
</cp:coreProperties>
</file>