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38" r:id="rId1"/>
  </p:sldMasterIdLst>
  <p:sldIdLst>
    <p:sldId id="256" r:id="rId2"/>
    <p:sldId id="258" r:id="rId3"/>
    <p:sldId id="261" r:id="rId4"/>
    <p:sldId id="262" r:id="rId5"/>
    <p:sldId id="263" r:id="rId6"/>
    <p:sldId id="264" r:id="rId7"/>
    <p:sldId id="265" r:id="rId8"/>
    <p:sldId id="266" r:id="rId9"/>
    <p:sldId id="268" r:id="rId10"/>
    <p:sldId id="269" r:id="rId11"/>
    <p:sldId id="270" r:id="rId12"/>
    <p:sldId id="271" r:id="rId13"/>
    <p:sldId id="279" r:id="rId14"/>
    <p:sldId id="272" r:id="rId15"/>
    <p:sldId id="273" r:id="rId16"/>
    <p:sldId id="274" r:id="rId17"/>
    <p:sldId id="275" r:id="rId18"/>
    <p:sldId id="278" r:id="rId19"/>
    <p:sldId id="277"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6231"/>
    <a:srgbClr val="990033"/>
    <a:srgbClr val="9900CC"/>
    <a:srgbClr val="CC00FF"/>
    <a:srgbClr val="5F2987"/>
    <a:srgbClr val="481F67"/>
    <a:srgbClr val="CC0099"/>
    <a:srgbClr val="FF99CC"/>
    <a:srgbClr val="A03068"/>
    <a:srgbClr val="A495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5" d="100"/>
          <a:sy n="115" d="100"/>
        </p:scale>
        <p:origin x="43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704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48261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010923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069447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11/27/2017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022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47117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11/27/2017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07099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04746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11/27/2017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99252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61BEF0D-F0BB-DE4B-95CE-6DB70DBA9567}" type="datetimeFigureOut">
              <a:rPr lang="en-US" smtClean="0"/>
              <a:pPr/>
              <a:t>11/27/2017</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0575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11/27/2017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23934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11/27/2017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‹Nº›</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032264"/>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1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1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 Id="rId9"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jpg"/><Relationship Id="rId11" Type="http://schemas.openxmlformats.org/officeDocument/2006/relationships/image" Target="../media/image35.jpg"/><Relationship Id="rId5" Type="http://schemas.openxmlformats.org/officeDocument/2006/relationships/image" Target="../media/image29.jpg"/><Relationship Id="rId10" Type="http://schemas.openxmlformats.org/officeDocument/2006/relationships/image" Target="../media/image34.jpg"/><Relationship Id="rId4" Type="http://schemas.openxmlformats.org/officeDocument/2006/relationships/image" Target="../media/image28.jpg"/><Relationship Id="rId9" Type="http://schemas.openxmlformats.org/officeDocument/2006/relationships/image" Target="../media/image33.jpg"/></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1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4" name="CuadroTexto 3"/>
          <p:cNvSpPr txBox="1"/>
          <p:nvPr/>
        </p:nvSpPr>
        <p:spPr>
          <a:xfrm>
            <a:off x="2388336" y="557900"/>
            <a:ext cx="6907077" cy="430887"/>
          </a:xfrm>
          <a:prstGeom prst="rect">
            <a:avLst/>
          </a:prstGeom>
          <a:noFill/>
        </p:spPr>
        <p:txBody>
          <a:bodyPr wrap="square" rtlCol="0">
            <a:spAutoFit/>
          </a:bodyPr>
          <a:lstStyle/>
          <a:p>
            <a:pPr algn="ctr"/>
            <a:r>
              <a:rPr lang="es-MX" sz="2100" b="1" dirty="0" smtClean="0">
                <a:solidFill>
                  <a:srgbClr val="A4953E"/>
                </a:solidFill>
                <a:latin typeface="Calibri Light" panose="020F0302020204030204" pitchFamily="34" charset="0"/>
                <a:cs typeface="Calibri Light" panose="020F0302020204030204" pitchFamily="34" charset="0"/>
              </a:rPr>
              <a:t>UNIVERSIDAD AUTÒNOMA AGRARIA ANTONIO NARRO</a:t>
            </a:r>
            <a:endParaRPr lang="es-MX" sz="2100" b="1" dirty="0">
              <a:solidFill>
                <a:srgbClr val="A4953E"/>
              </a:solidFill>
              <a:latin typeface="Calibri Light" panose="020F0302020204030204" pitchFamily="34" charset="0"/>
              <a:cs typeface="Calibri Light" panose="020F0302020204030204" pitchFamily="34" charset="0"/>
            </a:endParaRPr>
          </a:p>
        </p:txBody>
      </p:sp>
      <p:sp>
        <p:nvSpPr>
          <p:cNvPr id="5" name="CuadroTexto 4"/>
          <p:cNvSpPr txBox="1"/>
          <p:nvPr/>
        </p:nvSpPr>
        <p:spPr>
          <a:xfrm>
            <a:off x="4757512" y="1224491"/>
            <a:ext cx="2724061" cy="369332"/>
          </a:xfrm>
          <a:prstGeom prst="rect">
            <a:avLst/>
          </a:prstGeom>
          <a:noFill/>
        </p:spPr>
        <p:txBody>
          <a:bodyPr wrap="square" rtlCol="0">
            <a:spAutoFit/>
          </a:bodyPr>
          <a:lstStyle/>
          <a:p>
            <a:r>
              <a:rPr lang="es-MX" b="1" dirty="0" smtClean="0">
                <a:solidFill>
                  <a:srgbClr val="A4953E"/>
                </a:solidFill>
                <a:latin typeface="Calibri Light" panose="020F0302020204030204" pitchFamily="34" charset="0"/>
                <a:cs typeface="Calibri Light" panose="020F0302020204030204" pitchFamily="34" charset="0"/>
              </a:rPr>
              <a:t>DIVISIÒN DE AGRONOMÌA</a:t>
            </a:r>
            <a:endParaRPr lang="es-MX" b="1" dirty="0">
              <a:solidFill>
                <a:srgbClr val="A4953E"/>
              </a:solidFill>
              <a:latin typeface="Calibri Light" panose="020F0302020204030204" pitchFamily="34" charset="0"/>
              <a:cs typeface="Calibri Light" panose="020F0302020204030204" pitchFamily="34" charset="0"/>
            </a:endParaRPr>
          </a:p>
        </p:txBody>
      </p:sp>
      <p:sp>
        <p:nvSpPr>
          <p:cNvPr id="6" name="CuadroTexto 5"/>
          <p:cNvSpPr txBox="1"/>
          <p:nvPr/>
        </p:nvSpPr>
        <p:spPr>
          <a:xfrm>
            <a:off x="4120054" y="1946899"/>
            <a:ext cx="4215540" cy="369332"/>
          </a:xfrm>
          <a:prstGeom prst="rect">
            <a:avLst/>
          </a:prstGeom>
          <a:noFill/>
        </p:spPr>
        <p:txBody>
          <a:bodyPr wrap="square" rtlCol="0">
            <a:spAutoFit/>
          </a:bodyPr>
          <a:lstStyle/>
          <a:p>
            <a:r>
              <a:rPr lang="es-MX" b="1" dirty="0" smtClean="0">
                <a:solidFill>
                  <a:srgbClr val="A4953E"/>
                </a:solidFill>
                <a:latin typeface="Calibri Light" panose="020F0302020204030204" pitchFamily="34" charset="0"/>
                <a:cs typeface="Calibri Light" panose="020F0302020204030204" pitchFamily="34" charset="0"/>
              </a:rPr>
              <a:t>DEPARTAMENTO DE FITOMEJORAMIENTO</a:t>
            </a:r>
            <a:endParaRPr lang="es-MX" b="1" dirty="0">
              <a:solidFill>
                <a:srgbClr val="A4953E"/>
              </a:solidFill>
              <a:latin typeface="Calibri Light" panose="020F0302020204030204" pitchFamily="34" charset="0"/>
              <a:cs typeface="Calibri Light" panose="020F0302020204030204" pitchFamily="34" charset="0"/>
            </a:endParaRPr>
          </a:p>
        </p:txBody>
      </p:sp>
      <p:sp>
        <p:nvSpPr>
          <p:cNvPr id="7" name="CuadroTexto 6"/>
          <p:cNvSpPr txBox="1"/>
          <p:nvPr/>
        </p:nvSpPr>
        <p:spPr>
          <a:xfrm>
            <a:off x="4165561" y="2472086"/>
            <a:ext cx="3797084" cy="646331"/>
          </a:xfrm>
          <a:prstGeom prst="rect">
            <a:avLst/>
          </a:prstGeom>
          <a:noFill/>
        </p:spPr>
        <p:txBody>
          <a:bodyPr wrap="square" rtlCol="0">
            <a:spAutoFit/>
          </a:bodyPr>
          <a:lstStyle/>
          <a:p>
            <a:pPr algn="ctr"/>
            <a:r>
              <a:rPr lang="es-MX" b="1" dirty="0" smtClean="0">
                <a:solidFill>
                  <a:srgbClr val="A4953E"/>
                </a:solidFill>
                <a:latin typeface="Calibri Light" panose="020F0302020204030204" pitchFamily="34" charset="0"/>
                <a:cs typeface="Calibri Light" panose="020F0302020204030204" pitchFamily="34" charset="0"/>
              </a:rPr>
              <a:t>FIT-499</a:t>
            </a:r>
          </a:p>
          <a:p>
            <a:pPr algn="ctr"/>
            <a:r>
              <a:rPr lang="es-MX" b="1" dirty="0" smtClean="0">
                <a:solidFill>
                  <a:srgbClr val="A4953E"/>
                </a:solidFill>
                <a:latin typeface="Calibri Light" panose="020F0302020204030204" pitchFamily="34" charset="0"/>
                <a:cs typeface="Calibri Light" panose="020F0302020204030204" pitchFamily="34" charset="0"/>
              </a:rPr>
              <a:t>Prácticas Profesionales</a:t>
            </a:r>
            <a:endParaRPr lang="es-MX" b="1" dirty="0">
              <a:solidFill>
                <a:srgbClr val="A4953E"/>
              </a:solidFill>
              <a:latin typeface="Calibri Light" panose="020F0302020204030204" pitchFamily="34" charset="0"/>
              <a:cs typeface="Calibri Light" panose="020F0302020204030204" pitchFamily="34" charset="0"/>
            </a:endParaRPr>
          </a:p>
        </p:txBody>
      </p:sp>
      <p:sp>
        <p:nvSpPr>
          <p:cNvPr id="8" name="CuadroTexto 7"/>
          <p:cNvSpPr txBox="1"/>
          <p:nvPr/>
        </p:nvSpPr>
        <p:spPr>
          <a:xfrm>
            <a:off x="3861956" y="4837893"/>
            <a:ext cx="4515172" cy="646331"/>
          </a:xfrm>
          <a:prstGeom prst="rect">
            <a:avLst/>
          </a:prstGeom>
          <a:noFill/>
        </p:spPr>
        <p:txBody>
          <a:bodyPr wrap="square" rtlCol="0">
            <a:spAutoFit/>
          </a:bodyPr>
          <a:lstStyle/>
          <a:p>
            <a:pPr algn="ctr"/>
            <a:r>
              <a:rPr lang="es-MX" b="1" dirty="0" smtClean="0">
                <a:solidFill>
                  <a:srgbClr val="A4953E"/>
                </a:solidFill>
                <a:latin typeface="Calibri Light" panose="020F0302020204030204" pitchFamily="34" charset="0"/>
                <a:cs typeface="Calibri Light" panose="020F0302020204030204" pitchFamily="34" charset="0"/>
              </a:rPr>
              <a:t>Presenta:</a:t>
            </a:r>
          </a:p>
          <a:p>
            <a:pPr algn="ctr"/>
            <a:r>
              <a:rPr lang="es-MX" b="1" dirty="0" smtClean="0">
                <a:solidFill>
                  <a:srgbClr val="A4953E"/>
                </a:solidFill>
                <a:latin typeface="Calibri Light" panose="020F0302020204030204" pitchFamily="34" charset="0"/>
                <a:cs typeface="Calibri Light" panose="020F0302020204030204" pitchFamily="34" charset="0"/>
              </a:rPr>
              <a:t> Rosa María Chávez Mendoza</a:t>
            </a:r>
            <a:endParaRPr lang="es-MX" b="1" dirty="0">
              <a:solidFill>
                <a:srgbClr val="A4953E"/>
              </a:solidFill>
              <a:latin typeface="Calibri Light" panose="020F0302020204030204" pitchFamily="34" charset="0"/>
              <a:cs typeface="Calibri Light" panose="020F0302020204030204" pitchFamily="34" charset="0"/>
            </a:endParaRPr>
          </a:p>
        </p:txBody>
      </p:sp>
      <p:sp>
        <p:nvSpPr>
          <p:cNvPr id="9" name="CuadroTexto 8"/>
          <p:cNvSpPr txBox="1"/>
          <p:nvPr/>
        </p:nvSpPr>
        <p:spPr>
          <a:xfrm>
            <a:off x="4268335" y="3405932"/>
            <a:ext cx="3918977" cy="923330"/>
          </a:xfrm>
          <a:prstGeom prst="rect">
            <a:avLst/>
          </a:prstGeom>
          <a:noFill/>
        </p:spPr>
        <p:txBody>
          <a:bodyPr wrap="square" rtlCol="0">
            <a:spAutoFit/>
          </a:bodyPr>
          <a:lstStyle/>
          <a:p>
            <a:pPr algn="ctr"/>
            <a:r>
              <a:rPr lang="es-MX" b="1" dirty="0" smtClean="0">
                <a:solidFill>
                  <a:srgbClr val="A4953E"/>
                </a:solidFill>
                <a:latin typeface="Calibri Light" panose="020F0302020204030204" pitchFamily="34" charset="0"/>
                <a:cs typeface="Calibri Light" panose="020F0302020204030204" pitchFamily="34" charset="0"/>
              </a:rPr>
              <a:t>Asesores responsables de la materia: </a:t>
            </a:r>
          </a:p>
          <a:p>
            <a:pPr algn="ctr"/>
            <a:r>
              <a:rPr lang="es-MX" b="1" dirty="0">
                <a:solidFill>
                  <a:srgbClr val="A4953E"/>
                </a:solidFill>
                <a:latin typeface="Calibri Light" panose="020F0302020204030204" pitchFamily="34" charset="0"/>
                <a:cs typeface="Calibri Light" panose="020F0302020204030204" pitchFamily="34" charset="0"/>
              </a:rPr>
              <a:t>Ing. Juan Manuel Cabello </a:t>
            </a:r>
            <a:r>
              <a:rPr lang="es-MX" b="1" dirty="0" smtClean="0">
                <a:solidFill>
                  <a:srgbClr val="A4953E"/>
                </a:solidFill>
                <a:latin typeface="Calibri Light" panose="020F0302020204030204" pitchFamily="34" charset="0"/>
                <a:cs typeface="Calibri Light" panose="020F0302020204030204" pitchFamily="34" charset="0"/>
              </a:rPr>
              <a:t>Espinoza</a:t>
            </a:r>
          </a:p>
          <a:p>
            <a:pPr algn="ctr"/>
            <a:r>
              <a:rPr lang="es-MX" b="1" dirty="0" smtClean="0">
                <a:solidFill>
                  <a:srgbClr val="A4953E"/>
                </a:solidFill>
                <a:latin typeface="Calibri Light" panose="020F0302020204030204" pitchFamily="34" charset="0"/>
                <a:cs typeface="Calibri Light" panose="020F0302020204030204" pitchFamily="34" charset="0"/>
              </a:rPr>
              <a:t>Dr. Juan Manuel Martínez Reyna</a:t>
            </a:r>
            <a:r>
              <a:rPr lang="es-MX" b="1" dirty="0" smtClean="0">
                <a:latin typeface="Calibri Light" panose="020F0302020204030204" pitchFamily="34" charset="0"/>
                <a:cs typeface="Calibri Light" panose="020F0302020204030204" pitchFamily="34" charset="0"/>
              </a:rPr>
              <a:t> </a:t>
            </a:r>
            <a:endParaRPr lang="es-MX" b="1" dirty="0">
              <a:latin typeface="Calibri Light" panose="020F0302020204030204" pitchFamily="34" charset="0"/>
              <a:cs typeface="Calibri Light" panose="020F0302020204030204" pitchFamily="34" charset="0"/>
            </a:endParaRPr>
          </a:p>
        </p:txBody>
      </p:sp>
      <p:sp>
        <p:nvSpPr>
          <p:cNvPr id="10" name="CuadroTexto 9"/>
          <p:cNvSpPr txBox="1"/>
          <p:nvPr/>
        </p:nvSpPr>
        <p:spPr>
          <a:xfrm>
            <a:off x="2274768" y="5989149"/>
            <a:ext cx="7578671" cy="400110"/>
          </a:xfrm>
          <a:prstGeom prst="rect">
            <a:avLst/>
          </a:prstGeom>
          <a:noFill/>
        </p:spPr>
        <p:txBody>
          <a:bodyPr wrap="square" rtlCol="0">
            <a:spAutoFit/>
          </a:bodyPr>
          <a:lstStyle/>
          <a:p>
            <a:pPr algn="ctr"/>
            <a:r>
              <a:rPr lang="es-MX" b="1" dirty="0" smtClean="0">
                <a:solidFill>
                  <a:srgbClr val="A4953E"/>
                </a:solidFill>
                <a:latin typeface="Calibri Light" panose="020F0302020204030204" pitchFamily="34" charset="0"/>
                <a:cs typeface="Calibri Light" panose="020F0302020204030204" pitchFamily="34" charset="0"/>
              </a:rPr>
              <a:t>Buenavista, Saltillo, Coahuila. 07 de diciembre de 2017</a:t>
            </a:r>
            <a:r>
              <a:rPr lang="es-MX" sz="2000" b="1" dirty="0" smtClean="0">
                <a:solidFill>
                  <a:srgbClr val="A4953E"/>
                </a:solidFill>
                <a:latin typeface="Calibri Light" panose="020F0302020204030204" pitchFamily="34" charset="0"/>
                <a:cs typeface="Calibri Light" panose="020F0302020204030204" pitchFamily="34" charset="0"/>
              </a:rPr>
              <a:t>.</a:t>
            </a:r>
            <a:endParaRPr lang="es-MX" sz="2000" dirty="0">
              <a:latin typeface="Calibri Light" panose="020F0302020204030204" pitchFamily="34" charset="0"/>
              <a:cs typeface="Calibri Light" panose="020F0302020204030204" pitchFamily="34" charset="0"/>
            </a:endParaRPr>
          </a:p>
        </p:txBody>
      </p:sp>
      <p:sp>
        <p:nvSpPr>
          <p:cNvPr id="12" name="CuadroTexto 11"/>
          <p:cNvSpPr txBox="1"/>
          <p:nvPr/>
        </p:nvSpPr>
        <p:spPr>
          <a:xfrm>
            <a:off x="7990160" y="4470326"/>
            <a:ext cx="3822915" cy="923330"/>
          </a:xfrm>
          <a:prstGeom prst="rect">
            <a:avLst/>
          </a:prstGeom>
          <a:noFill/>
        </p:spPr>
        <p:txBody>
          <a:bodyPr wrap="square" rtlCol="0">
            <a:spAutoFit/>
          </a:bodyPr>
          <a:lstStyle/>
          <a:p>
            <a:pPr algn="ctr"/>
            <a:r>
              <a:rPr lang="es-MX" b="1" dirty="0" smtClean="0">
                <a:solidFill>
                  <a:srgbClr val="A4953E"/>
                </a:solidFill>
              </a:rPr>
              <a:t>Grupo Agrícola El cerezo</a:t>
            </a:r>
          </a:p>
          <a:p>
            <a:pPr algn="ctr"/>
            <a:r>
              <a:rPr lang="es-MX" b="1" dirty="0" smtClean="0">
                <a:solidFill>
                  <a:srgbClr val="A4953E"/>
                </a:solidFill>
              </a:rPr>
              <a:t>Servicios Operativos GEC para el Cultivo de Frutas</a:t>
            </a:r>
            <a:endParaRPr lang="es-MX" b="1" dirty="0">
              <a:solidFill>
                <a:srgbClr val="A4953E"/>
              </a:solidFill>
            </a:endParaRPr>
          </a:p>
        </p:txBody>
      </p:sp>
      <p:pic>
        <p:nvPicPr>
          <p:cNvPr id="1032" name="Picture 8" descr="Resultado de imagen para logo uaa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403" y="2059379"/>
            <a:ext cx="2781835" cy="1808218"/>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3438" y="2194963"/>
            <a:ext cx="1729002" cy="1648247"/>
          </a:xfrm>
          <a:prstGeom prst="rect">
            <a:avLst/>
          </a:prstGeom>
          <a:ln>
            <a:solidFill>
              <a:srgbClr val="92D050"/>
            </a:solidFill>
          </a:ln>
        </p:spPr>
      </p:pic>
      <p:pic>
        <p:nvPicPr>
          <p:cNvPr id="3" name="Imagen 2"/>
          <p:cNvPicPr>
            <a:picLocks noChangeAspect="1"/>
          </p:cNvPicPr>
          <p:nvPr/>
        </p:nvPicPr>
        <p:blipFill>
          <a:blip r:embed="rId4"/>
          <a:stretch>
            <a:fillRect/>
          </a:stretch>
        </p:blipFill>
        <p:spPr>
          <a:xfrm>
            <a:off x="8277284" y="2194963"/>
            <a:ext cx="1576154" cy="1648246"/>
          </a:xfrm>
          <a:prstGeom prst="rect">
            <a:avLst/>
          </a:prstGeom>
          <a:ln>
            <a:solidFill>
              <a:srgbClr val="92D050"/>
            </a:solidFill>
          </a:ln>
        </p:spPr>
      </p:pic>
    </p:spTree>
    <p:extLst>
      <p:ext uri="{BB962C8B-B14F-4D97-AF65-F5344CB8AC3E}">
        <p14:creationId xmlns:p14="http://schemas.microsoft.com/office/powerpoint/2010/main" val="31188203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01897" y="617044"/>
            <a:ext cx="4617803" cy="461665"/>
          </a:xfrm>
          <a:prstGeom prst="rect">
            <a:avLst/>
          </a:prstGeom>
        </p:spPr>
        <p:txBody>
          <a:bodyPr wrap="none">
            <a:spAutoFit/>
          </a:bodyPr>
          <a:lstStyle/>
          <a:p>
            <a:r>
              <a:rPr lang="es-MX" sz="2400" b="1" dirty="0">
                <a:solidFill>
                  <a:schemeClr val="accent6">
                    <a:lumMod val="50000"/>
                  </a:schemeClr>
                </a:solidFill>
              </a:rPr>
              <a:t>Descripción técnica de actividades </a:t>
            </a:r>
            <a:endParaRPr lang="es-MX" sz="2400" dirty="0"/>
          </a:p>
        </p:txBody>
      </p:sp>
      <p:sp>
        <p:nvSpPr>
          <p:cNvPr id="5" name="CuadroTexto 4"/>
          <p:cNvSpPr txBox="1"/>
          <p:nvPr/>
        </p:nvSpPr>
        <p:spPr>
          <a:xfrm>
            <a:off x="4761547" y="1300766"/>
            <a:ext cx="2498501" cy="369332"/>
          </a:xfrm>
          <a:prstGeom prst="rect">
            <a:avLst/>
          </a:prstGeom>
          <a:noFill/>
        </p:spPr>
        <p:txBody>
          <a:bodyPr wrap="square" rtlCol="0">
            <a:spAutoFit/>
          </a:bodyPr>
          <a:lstStyle/>
          <a:p>
            <a:pPr algn="ctr"/>
            <a:r>
              <a:rPr lang="es-MX" b="1" dirty="0" smtClean="0">
                <a:solidFill>
                  <a:srgbClr val="990033"/>
                </a:solidFill>
                <a:latin typeface="Arial Black" panose="020B0A04020102020204" pitchFamily="34" charset="0"/>
              </a:rPr>
              <a:t>FRESA</a:t>
            </a:r>
            <a:endParaRPr lang="es-MX" b="1" dirty="0">
              <a:solidFill>
                <a:srgbClr val="990033"/>
              </a:solidFill>
              <a:latin typeface="Arial Black" panose="020B0A04020102020204" pitchFamily="34" charset="0"/>
            </a:endParaRPr>
          </a:p>
        </p:txBody>
      </p:sp>
      <p:sp>
        <p:nvSpPr>
          <p:cNvPr id="6" name="Rectángulo 5"/>
          <p:cNvSpPr/>
          <p:nvPr/>
        </p:nvSpPr>
        <p:spPr>
          <a:xfrm>
            <a:off x="5272070" y="1763643"/>
            <a:ext cx="1477457" cy="338554"/>
          </a:xfrm>
          <a:prstGeom prst="rect">
            <a:avLst/>
          </a:prstGeom>
        </p:spPr>
        <p:txBody>
          <a:bodyPr wrap="none">
            <a:spAutoFit/>
          </a:bodyPr>
          <a:lstStyle/>
          <a:p>
            <a:pPr algn="ctr"/>
            <a:r>
              <a:rPr lang="es-MX" sz="1600" b="1" i="1" dirty="0" smtClean="0">
                <a:solidFill>
                  <a:schemeClr val="bg1">
                    <a:lumMod val="50000"/>
                  </a:schemeClr>
                </a:solidFill>
                <a:latin typeface="+mj-lt"/>
              </a:rPr>
              <a:t>(Fragaria </a:t>
            </a:r>
            <a:r>
              <a:rPr lang="es-MX" sz="1600" b="1" i="1" dirty="0" err="1" smtClean="0">
                <a:solidFill>
                  <a:schemeClr val="bg1">
                    <a:lumMod val="50000"/>
                  </a:schemeClr>
                </a:solidFill>
                <a:latin typeface="+mj-lt"/>
              </a:rPr>
              <a:t>vesca</a:t>
            </a:r>
            <a:r>
              <a:rPr lang="es-MX" sz="1600" b="1" i="1" dirty="0" smtClean="0">
                <a:solidFill>
                  <a:schemeClr val="bg1">
                    <a:lumMod val="50000"/>
                  </a:schemeClr>
                </a:solidFill>
                <a:latin typeface="+mj-lt"/>
              </a:rPr>
              <a:t>)</a:t>
            </a:r>
            <a:endParaRPr lang="es-MX" sz="1600" dirty="0">
              <a:latin typeface="+mj-lt"/>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1363" y="2348818"/>
            <a:ext cx="3829318" cy="3375841"/>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824" y="2340735"/>
            <a:ext cx="3889421" cy="3383924"/>
          </a:xfrm>
          <a:prstGeom prst="rect">
            <a:avLst/>
          </a:prstGeom>
        </p:spPr>
      </p:pic>
      <p:pic>
        <p:nvPicPr>
          <p:cNvPr id="4" name="Imagen 3"/>
          <p:cNvPicPr>
            <a:picLocks noChangeAspect="1"/>
          </p:cNvPicPr>
          <p:nvPr/>
        </p:nvPicPr>
        <p:blipFill>
          <a:blip r:embed="rId4"/>
          <a:stretch>
            <a:fillRect/>
          </a:stretch>
        </p:blipFill>
        <p:spPr>
          <a:xfrm>
            <a:off x="5050556" y="3038073"/>
            <a:ext cx="1931496" cy="1989248"/>
          </a:xfrm>
          <a:prstGeom prst="rect">
            <a:avLst/>
          </a:prstGeom>
          <a:ln>
            <a:noFill/>
          </a:ln>
          <a:effectLst>
            <a:softEdge rad="112500"/>
          </a:effectLst>
        </p:spPr>
      </p:pic>
    </p:spTree>
    <p:extLst>
      <p:ext uri="{BB962C8B-B14F-4D97-AF65-F5344CB8AC3E}">
        <p14:creationId xmlns:p14="http://schemas.microsoft.com/office/powerpoint/2010/main" val="26212314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01897" y="617044"/>
            <a:ext cx="4617803" cy="461665"/>
          </a:xfrm>
          <a:prstGeom prst="rect">
            <a:avLst/>
          </a:prstGeom>
        </p:spPr>
        <p:txBody>
          <a:bodyPr wrap="none">
            <a:spAutoFit/>
          </a:bodyPr>
          <a:lstStyle/>
          <a:p>
            <a:r>
              <a:rPr lang="es-MX" sz="2400" b="1" dirty="0">
                <a:solidFill>
                  <a:schemeClr val="accent6">
                    <a:lumMod val="50000"/>
                  </a:schemeClr>
                </a:solidFill>
              </a:rPr>
              <a:t>Descripción técnica de actividades </a:t>
            </a:r>
            <a:endParaRPr lang="es-MX" sz="2400" dirty="0"/>
          </a:p>
        </p:txBody>
      </p:sp>
      <p:sp>
        <p:nvSpPr>
          <p:cNvPr id="5" name="CuadroTexto 4"/>
          <p:cNvSpPr txBox="1"/>
          <p:nvPr/>
        </p:nvSpPr>
        <p:spPr>
          <a:xfrm>
            <a:off x="3534445" y="1300766"/>
            <a:ext cx="4952706" cy="369332"/>
          </a:xfrm>
          <a:prstGeom prst="rect">
            <a:avLst/>
          </a:prstGeom>
          <a:noFill/>
        </p:spPr>
        <p:txBody>
          <a:bodyPr wrap="square" rtlCol="0">
            <a:spAutoFit/>
          </a:bodyPr>
          <a:lstStyle/>
          <a:p>
            <a:pPr algn="ctr"/>
            <a:r>
              <a:rPr lang="es-MX" b="1" dirty="0" smtClean="0">
                <a:solidFill>
                  <a:schemeClr val="tx2">
                    <a:lumMod val="60000"/>
                    <a:lumOff val="40000"/>
                  </a:schemeClr>
                </a:solidFill>
                <a:latin typeface="+mj-lt"/>
              </a:rPr>
              <a:t>Plagas y enfermedades encontradas</a:t>
            </a:r>
            <a:endParaRPr lang="es-MX" b="1" dirty="0">
              <a:solidFill>
                <a:schemeClr val="tx2">
                  <a:lumMod val="60000"/>
                  <a:lumOff val="40000"/>
                </a:schemeClr>
              </a:solidFill>
              <a:latin typeface="+mj-lt"/>
            </a:endParaRPr>
          </a:p>
        </p:txBody>
      </p:sp>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803" y="2060620"/>
            <a:ext cx="2223752" cy="1815921"/>
          </a:xfrm>
          <a:prstGeom prst="rect">
            <a:avLst/>
          </a:prstGeom>
        </p:spPr>
      </p:pic>
      <p:pic>
        <p:nvPicPr>
          <p:cNvPr id="13" name="Imagen 12"/>
          <p:cNvPicPr>
            <a:picLocks noChangeAspect="1"/>
          </p:cNvPicPr>
          <p:nvPr/>
        </p:nvPicPr>
        <p:blipFill>
          <a:blip r:embed="rId3"/>
          <a:stretch>
            <a:fillRect/>
          </a:stretch>
        </p:blipFill>
        <p:spPr>
          <a:xfrm>
            <a:off x="3000898" y="2060620"/>
            <a:ext cx="1905953" cy="1815921"/>
          </a:xfrm>
          <a:prstGeom prst="rect">
            <a:avLst/>
          </a:prstGeom>
        </p:spPr>
      </p:pic>
      <p:sp>
        <p:nvSpPr>
          <p:cNvPr id="14" name="CuadroTexto 13"/>
          <p:cNvSpPr txBox="1"/>
          <p:nvPr/>
        </p:nvSpPr>
        <p:spPr>
          <a:xfrm>
            <a:off x="1656839" y="3904391"/>
            <a:ext cx="2688116" cy="307777"/>
          </a:xfrm>
          <a:prstGeom prst="rect">
            <a:avLst/>
          </a:prstGeom>
          <a:noFill/>
        </p:spPr>
        <p:txBody>
          <a:bodyPr wrap="square" rtlCol="0">
            <a:spAutoFit/>
          </a:bodyPr>
          <a:lstStyle/>
          <a:p>
            <a:r>
              <a:rPr lang="es-MX" sz="1400" b="1" i="1" dirty="0" smtClean="0">
                <a:solidFill>
                  <a:schemeClr val="accent4"/>
                </a:solidFill>
              </a:rPr>
              <a:t>Complejo de hongos del suelo</a:t>
            </a:r>
            <a:endParaRPr lang="es-MX" sz="1400" b="1" i="1" dirty="0">
              <a:solidFill>
                <a:schemeClr val="accent4"/>
              </a:solidFill>
            </a:endParaRPr>
          </a:p>
        </p:txBody>
      </p:sp>
      <p:sp>
        <p:nvSpPr>
          <p:cNvPr id="15" name="CuadroTexto 14"/>
          <p:cNvSpPr txBox="1"/>
          <p:nvPr/>
        </p:nvSpPr>
        <p:spPr>
          <a:xfrm>
            <a:off x="2040809" y="4172147"/>
            <a:ext cx="1920175" cy="307777"/>
          </a:xfrm>
          <a:prstGeom prst="rect">
            <a:avLst/>
          </a:prstGeom>
          <a:noFill/>
        </p:spPr>
        <p:txBody>
          <a:bodyPr wrap="square" rtlCol="0">
            <a:spAutoFit/>
          </a:bodyPr>
          <a:lstStyle/>
          <a:p>
            <a:r>
              <a:rPr lang="es-MX" sz="1400" b="1" dirty="0" smtClean="0">
                <a:solidFill>
                  <a:schemeClr val="bg2">
                    <a:lumMod val="50000"/>
                  </a:schemeClr>
                </a:solidFill>
              </a:rPr>
              <a:t>Secadera de plantas</a:t>
            </a:r>
            <a:endParaRPr lang="es-MX" sz="1400" b="1" dirty="0">
              <a:solidFill>
                <a:schemeClr val="bg2">
                  <a:lumMod val="50000"/>
                </a:schemeClr>
              </a:solidFill>
            </a:endParaRPr>
          </a:p>
        </p:txBody>
      </p:sp>
      <p:pic>
        <p:nvPicPr>
          <p:cNvPr id="17" name="Imagen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0490" y="2060620"/>
            <a:ext cx="2665900" cy="1843771"/>
          </a:xfrm>
          <a:prstGeom prst="rect">
            <a:avLst/>
          </a:prstGeom>
        </p:spPr>
      </p:pic>
      <p:pic>
        <p:nvPicPr>
          <p:cNvPr id="18" name="Imagen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9700" y="2060620"/>
            <a:ext cx="2758403" cy="1815922"/>
          </a:xfrm>
          <a:prstGeom prst="rect">
            <a:avLst/>
          </a:prstGeom>
        </p:spPr>
      </p:pic>
      <p:sp>
        <p:nvSpPr>
          <p:cNvPr id="20" name="CuadroTexto 19"/>
          <p:cNvSpPr txBox="1"/>
          <p:nvPr/>
        </p:nvSpPr>
        <p:spPr>
          <a:xfrm>
            <a:off x="7255151" y="3889166"/>
            <a:ext cx="2688116" cy="307777"/>
          </a:xfrm>
          <a:prstGeom prst="rect">
            <a:avLst/>
          </a:prstGeom>
          <a:noFill/>
        </p:spPr>
        <p:txBody>
          <a:bodyPr wrap="square" rtlCol="0">
            <a:spAutoFit/>
          </a:bodyPr>
          <a:lstStyle/>
          <a:p>
            <a:r>
              <a:rPr lang="es-MX" sz="1400" b="1" i="1" dirty="0" err="1" smtClean="0">
                <a:solidFill>
                  <a:schemeClr val="accent4"/>
                </a:solidFill>
              </a:rPr>
              <a:t>Xanthomona</a:t>
            </a:r>
            <a:r>
              <a:rPr lang="es-MX" sz="1400" b="1" i="1" dirty="0" smtClean="0">
                <a:solidFill>
                  <a:schemeClr val="accent4"/>
                </a:solidFill>
              </a:rPr>
              <a:t> </a:t>
            </a:r>
            <a:r>
              <a:rPr lang="es-MX" sz="1400" b="1" i="1" dirty="0" err="1" smtClean="0">
                <a:solidFill>
                  <a:schemeClr val="accent4"/>
                </a:solidFill>
              </a:rPr>
              <a:t>fragariae</a:t>
            </a:r>
            <a:endParaRPr lang="es-MX" sz="1400" b="1" i="1" dirty="0">
              <a:solidFill>
                <a:schemeClr val="accent4"/>
              </a:solidFill>
            </a:endParaRPr>
          </a:p>
        </p:txBody>
      </p:sp>
      <p:sp>
        <p:nvSpPr>
          <p:cNvPr id="21" name="CuadroTexto 20"/>
          <p:cNvSpPr txBox="1"/>
          <p:nvPr/>
        </p:nvSpPr>
        <p:spPr>
          <a:xfrm>
            <a:off x="7216677" y="4160888"/>
            <a:ext cx="2482224" cy="307777"/>
          </a:xfrm>
          <a:prstGeom prst="rect">
            <a:avLst/>
          </a:prstGeom>
          <a:noFill/>
        </p:spPr>
        <p:txBody>
          <a:bodyPr wrap="square" rtlCol="0">
            <a:spAutoFit/>
          </a:bodyPr>
          <a:lstStyle/>
          <a:p>
            <a:r>
              <a:rPr lang="es-MX" sz="1400" b="1" dirty="0" smtClean="0">
                <a:solidFill>
                  <a:schemeClr val="bg2">
                    <a:lumMod val="50000"/>
                  </a:schemeClr>
                </a:solidFill>
              </a:rPr>
              <a:t>Mancha angular de la hoja</a:t>
            </a:r>
            <a:endParaRPr lang="es-MX" sz="1400" b="1" dirty="0">
              <a:solidFill>
                <a:schemeClr val="bg2">
                  <a:lumMod val="50000"/>
                </a:schemeClr>
              </a:solidFill>
            </a:endParaRPr>
          </a:p>
        </p:txBody>
      </p:sp>
      <p:pic>
        <p:nvPicPr>
          <p:cNvPr id="22" name="Imagen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1198" y="4479924"/>
            <a:ext cx="2751305" cy="1587473"/>
          </a:xfrm>
          <a:prstGeom prst="rect">
            <a:avLst/>
          </a:prstGeom>
        </p:spPr>
      </p:pic>
      <p:pic>
        <p:nvPicPr>
          <p:cNvPr id="23" name="Imagen 22"/>
          <p:cNvPicPr>
            <a:picLocks noChangeAspect="1"/>
          </p:cNvPicPr>
          <p:nvPr/>
        </p:nvPicPr>
        <p:blipFill>
          <a:blip r:embed="rId7"/>
          <a:stretch>
            <a:fillRect/>
          </a:stretch>
        </p:blipFill>
        <p:spPr>
          <a:xfrm>
            <a:off x="6432473" y="4467706"/>
            <a:ext cx="2721751" cy="1627904"/>
          </a:xfrm>
          <a:prstGeom prst="rect">
            <a:avLst/>
          </a:prstGeom>
        </p:spPr>
      </p:pic>
      <p:sp>
        <p:nvSpPr>
          <p:cNvPr id="24" name="CuadroTexto 23"/>
          <p:cNvSpPr txBox="1"/>
          <p:nvPr/>
        </p:nvSpPr>
        <p:spPr>
          <a:xfrm>
            <a:off x="4149090" y="6027376"/>
            <a:ext cx="2688116" cy="307777"/>
          </a:xfrm>
          <a:prstGeom prst="rect">
            <a:avLst/>
          </a:prstGeom>
          <a:noFill/>
        </p:spPr>
        <p:txBody>
          <a:bodyPr wrap="square" rtlCol="0">
            <a:spAutoFit/>
          </a:bodyPr>
          <a:lstStyle/>
          <a:p>
            <a:r>
              <a:rPr lang="es-MX" sz="1400" b="1" i="1" dirty="0" err="1" smtClean="0">
                <a:solidFill>
                  <a:schemeClr val="accent4"/>
                </a:solidFill>
              </a:rPr>
              <a:t>Botrytis</a:t>
            </a:r>
            <a:r>
              <a:rPr lang="es-MX" sz="1400" b="1" i="1" dirty="0" smtClean="0">
                <a:solidFill>
                  <a:schemeClr val="accent4"/>
                </a:solidFill>
              </a:rPr>
              <a:t> </a:t>
            </a:r>
            <a:r>
              <a:rPr lang="es-MX" sz="1400" b="1" i="1" dirty="0" err="1" smtClean="0">
                <a:solidFill>
                  <a:schemeClr val="accent4"/>
                </a:solidFill>
              </a:rPr>
              <a:t>cinerea</a:t>
            </a:r>
            <a:endParaRPr lang="es-MX" sz="1400" b="1" i="1" dirty="0">
              <a:solidFill>
                <a:schemeClr val="accent4"/>
              </a:solidFill>
            </a:endParaRPr>
          </a:p>
        </p:txBody>
      </p:sp>
      <p:sp>
        <p:nvSpPr>
          <p:cNvPr id="25" name="CuadroTexto 24"/>
          <p:cNvSpPr txBox="1"/>
          <p:nvPr/>
        </p:nvSpPr>
        <p:spPr>
          <a:xfrm>
            <a:off x="6974298" y="6063121"/>
            <a:ext cx="1920175" cy="307777"/>
          </a:xfrm>
          <a:prstGeom prst="rect">
            <a:avLst/>
          </a:prstGeom>
          <a:noFill/>
        </p:spPr>
        <p:txBody>
          <a:bodyPr wrap="square" rtlCol="0">
            <a:spAutoFit/>
          </a:bodyPr>
          <a:lstStyle/>
          <a:p>
            <a:r>
              <a:rPr lang="es-MX" sz="1400" b="1" dirty="0" smtClean="0">
                <a:solidFill>
                  <a:schemeClr val="bg2">
                    <a:lumMod val="50000"/>
                  </a:schemeClr>
                </a:solidFill>
              </a:rPr>
              <a:t>Pudrición de frutos</a:t>
            </a:r>
            <a:endParaRPr lang="es-MX" sz="1400" b="1" dirty="0">
              <a:solidFill>
                <a:schemeClr val="bg2">
                  <a:lumMod val="50000"/>
                </a:schemeClr>
              </a:solidFill>
            </a:endParaRPr>
          </a:p>
        </p:txBody>
      </p:sp>
    </p:spTree>
    <p:extLst>
      <p:ext uri="{BB962C8B-B14F-4D97-AF65-F5344CB8AC3E}">
        <p14:creationId xmlns:p14="http://schemas.microsoft.com/office/powerpoint/2010/main" val="42914628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534445" y="1300766"/>
            <a:ext cx="4952706" cy="369332"/>
          </a:xfrm>
          <a:prstGeom prst="rect">
            <a:avLst/>
          </a:prstGeom>
          <a:noFill/>
        </p:spPr>
        <p:txBody>
          <a:bodyPr wrap="square" rtlCol="0">
            <a:spAutoFit/>
          </a:bodyPr>
          <a:lstStyle/>
          <a:p>
            <a:pPr algn="ctr"/>
            <a:r>
              <a:rPr lang="es-MX" b="1" dirty="0" smtClean="0">
                <a:solidFill>
                  <a:schemeClr val="tx2">
                    <a:lumMod val="60000"/>
                    <a:lumOff val="40000"/>
                  </a:schemeClr>
                </a:solidFill>
                <a:latin typeface="+mj-lt"/>
              </a:rPr>
              <a:t>Plagas y enfermedades encontradas</a:t>
            </a:r>
            <a:endParaRPr lang="es-MX" b="1" dirty="0">
              <a:solidFill>
                <a:schemeClr val="tx2">
                  <a:lumMod val="60000"/>
                  <a:lumOff val="40000"/>
                </a:schemeClr>
              </a:solidFill>
              <a:latin typeface="+mj-lt"/>
            </a:endParaRPr>
          </a:p>
        </p:txBody>
      </p:sp>
      <p:sp>
        <p:nvSpPr>
          <p:cNvPr id="5" name="Rectángulo 4"/>
          <p:cNvSpPr/>
          <p:nvPr/>
        </p:nvSpPr>
        <p:spPr>
          <a:xfrm>
            <a:off x="3701897" y="617044"/>
            <a:ext cx="4617803" cy="461665"/>
          </a:xfrm>
          <a:prstGeom prst="rect">
            <a:avLst/>
          </a:prstGeom>
        </p:spPr>
        <p:txBody>
          <a:bodyPr wrap="none">
            <a:spAutoFit/>
          </a:bodyPr>
          <a:lstStyle/>
          <a:p>
            <a:r>
              <a:rPr lang="es-MX" sz="2400" b="1" dirty="0">
                <a:solidFill>
                  <a:schemeClr val="accent6">
                    <a:lumMod val="50000"/>
                  </a:schemeClr>
                </a:solidFill>
              </a:rPr>
              <a:t>Descripción técnica de actividades </a:t>
            </a:r>
            <a:endParaRPr lang="es-MX" sz="2400"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3805" y="2393540"/>
            <a:ext cx="3116690" cy="1858421"/>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11843" y="2306607"/>
            <a:ext cx="3097369" cy="2012968"/>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7757" y="1764405"/>
            <a:ext cx="1803311" cy="3097371"/>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4362" y="1764404"/>
            <a:ext cx="1855338" cy="3097371"/>
          </a:xfrm>
          <a:prstGeom prst="rect">
            <a:avLst/>
          </a:prstGeom>
        </p:spPr>
      </p:pic>
      <p:sp>
        <p:nvSpPr>
          <p:cNvPr id="11" name="CuadroTexto 10"/>
          <p:cNvSpPr txBox="1"/>
          <p:nvPr/>
        </p:nvSpPr>
        <p:spPr>
          <a:xfrm>
            <a:off x="1397751" y="4937622"/>
            <a:ext cx="2688116" cy="307777"/>
          </a:xfrm>
          <a:prstGeom prst="rect">
            <a:avLst/>
          </a:prstGeom>
          <a:noFill/>
        </p:spPr>
        <p:txBody>
          <a:bodyPr wrap="square" rtlCol="0">
            <a:spAutoFit/>
          </a:bodyPr>
          <a:lstStyle/>
          <a:p>
            <a:r>
              <a:rPr lang="es-MX" sz="1400" b="1" i="1" dirty="0" err="1" smtClean="0">
                <a:solidFill>
                  <a:schemeClr val="accent4"/>
                </a:solidFill>
              </a:rPr>
              <a:t>Tetranichus</a:t>
            </a:r>
            <a:r>
              <a:rPr lang="es-MX" sz="1400" b="1" i="1" dirty="0" smtClean="0">
                <a:solidFill>
                  <a:schemeClr val="accent4"/>
                </a:solidFill>
              </a:rPr>
              <a:t> </a:t>
            </a:r>
            <a:r>
              <a:rPr lang="es-MX" sz="1400" b="1" i="1" dirty="0" err="1" smtClean="0">
                <a:solidFill>
                  <a:schemeClr val="accent4"/>
                </a:solidFill>
              </a:rPr>
              <a:t>urticae</a:t>
            </a:r>
            <a:endParaRPr lang="es-MX" sz="1400" b="1" i="1" dirty="0">
              <a:solidFill>
                <a:schemeClr val="accent4"/>
              </a:solidFill>
            </a:endParaRPr>
          </a:p>
        </p:txBody>
      </p:sp>
      <p:sp>
        <p:nvSpPr>
          <p:cNvPr id="12" name="CuadroTexto 11"/>
          <p:cNvSpPr txBox="1"/>
          <p:nvPr/>
        </p:nvSpPr>
        <p:spPr>
          <a:xfrm>
            <a:off x="5538182" y="4923707"/>
            <a:ext cx="2688116" cy="307777"/>
          </a:xfrm>
          <a:prstGeom prst="rect">
            <a:avLst/>
          </a:prstGeom>
          <a:noFill/>
        </p:spPr>
        <p:txBody>
          <a:bodyPr wrap="square" rtlCol="0">
            <a:spAutoFit/>
          </a:bodyPr>
          <a:lstStyle/>
          <a:p>
            <a:r>
              <a:rPr lang="es-MX" sz="1400" b="1" i="1" dirty="0" err="1" smtClean="0">
                <a:solidFill>
                  <a:schemeClr val="accent4"/>
                </a:solidFill>
              </a:rPr>
              <a:t>Spodoptera</a:t>
            </a:r>
            <a:r>
              <a:rPr lang="es-MX" sz="1400" b="1" i="1" dirty="0" smtClean="0">
                <a:solidFill>
                  <a:schemeClr val="accent4"/>
                </a:solidFill>
              </a:rPr>
              <a:t> </a:t>
            </a:r>
            <a:r>
              <a:rPr lang="es-MX" sz="1400" b="1" i="1" dirty="0" err="1" smtClean="0">
                <a:solidFill>
                  <a:schemeClr val="accent4"/>
                </a:solidFill>
              </a:rPr>
              <a:t>frugiperda</a:t>
            </a:r>
            <a:endParaRPr lang="es-MX" sz="1400" b="1" i="1" dirty="0">
              <a:solidFill>
                <a:schemeClr val="accent4"/>
              </a:solidFill>
            </a:endParaRPr>
          </a:p>
        </p:txBody>
      </p:sp>
      <p:sp>
        <p:nvSpPr>
          <p:cNvPr id="13" name="CuadroTexto 12"/>
          <p:cNvSpPr txBox="1"/>
          <p:nvPr/>
        </p:nvSpPr>
        <p:spPr>
          <a:xfrm>
            <a:off x="9226826" y="4952771"/>
            <a:ext cx="2688116" cy="307777"/>
          </a:xfrm>
          <a:prstGeom prst="rect">
            <a:avLst/>
          </a:prstGeom>
          <a:noFill/>
        </p:spPr>
        <p:txBody>
          <a:bodyPr wrap="square" rtlCol="0">
            <a:spAutoFit/>
          </a:bodyPr>
          <a:lstStyle/>
          <a:p>
            <a:r>
              <a:rPr lang="es-MX" sz="1400" b="1" i="1" dirty="0" err="1" smtClean="0">
                <a:solidFill>
                  <a:schemeClr val="accent4"/>
                </a:solidFill>
              </a:rPr>
              <a:t>Phyllophaga</a:t>
            </a:r>
            <a:r>
              <a:rPr lang="es-MX" sz="1400" b="1" i="1" dirty="0" smtClean="0">
                <a:solidFill>
                  <a:schemeClr val="accent4"/>
                </a:solidFill>
              </a:rPr>
              <a:t> </a:t>
            </a:r>
            <a:r>
              <a:rPr lang="es-MX" sz="1400" b="1" i="1" dirty="0" err="1" smtClean="0">
                <a:solidFill>
                  <a:schemeClr val="accent4"/>
                </a:solidFill>
              </a:rPr>
              <a:t>spp</a:t>
            </a:r>
            <a:r>
              <a:rPr lang="es-MX" sz="1400" b="1" i="1" dirty="0" smtClean="0">
                <a:solidFill>
                  <a:schemeClr val="accent4"/>
                </a:solidFill>
              </a:rPr>
              <a:t>.</a:t>
            </a:r>
            <a:endParaRPr lang="es-MX" sz="1400" b="1" i="1" dirty="0">
              <a:solidFill>
                <a:schemeClr val="accent4"/>
              </a:solidFill>
            </a:endParaRPr>
          </a:p>
        </p:txBody>
      </p:sp>
      <p:sp>
        <p:nvSpPr>
          <p:cNvPr id="14" name="CuadroTexto 13"/>
          <p:cNvSpPr txBox="1"/>
          <p:nvPr/>
        </p:nvSpPr>
        <p:spPr>
          <a:xfrm>
            <a:off x="1665734" y="5321245"/>
            <a:ext cx="1920175" cy="307777"/>
          </a:xfrm>
          <a:prstGeom prst="rect">
            <a:avLst/>
          </a:prstGeom>
          <a:noFill/>
        </p:spPr>
        <p:txBody>
          <a:bodyPr wrap="square" rtlCol="0">
            <a:spAutoFit/>
          </a:bodyPr>
          <a:lstStyle/>
          <a:p>
            <a:r>
              <a:rPr lang="es-MX" sz="1400" b="1" dirty="0" smtClean="0">
                <a:solidFill>
                  <a:schemeClr val="bg2">
                    <a:lumMod val="50000"/>
                  </a:schemeClr>
                </a:solidFill>
              </a:rPr>
              <a:t>Araña roja</a:t>
            </a:r>
            <a:endParaRPr lang="es-MX" sz="1400" b="1" dirty="0">
              <a:solidFill>
                <a:schemeClr val="bg2">
                  <a:lumMod val="50000"/>
                </a:schemeClr>
              </a:solidFill>
            </a:endParaRPr>
          </a:p>
        </p:txBody>
      </p:sp>
      <p:sp>
        <p:nvSpPr>
          <p:cNvPr id="15" name="CuadroTexto 14"/>
          <p:cNvSpPr txBox="1"/>
          <p:nvPr/>
        </p:nvSpPr>
        <p:spPr>
          <a:xfrm>
            <a:off x="5761852" y="5409257"/>
            <a:ext cx="1920175" cy="307777"/>
          </a:xfrm>
          <a:prstGeom prst="rect">
            <a:avLst/>
          </a:prstGeom>
          <a:noFill/>
        </p:spPr>
        <p:txBody>
          <a:bodyPr wrap="square" rtlCol="0">
            <a:spAutoFit/>
          </a:bodyPr>
          <a:lstStyle/>
          <a:p>
            <a:r>
              <a:rPr lang="es-MX" sz="1400" b="1" dirty="0" smtClean="0">
                <a:solidFill>
                  <a:schemeClr val="bg2">
                    <a:lumMod val="50000"/>
                  </a:schemeClr>
                </a:solidFill>
              </a:rPr>
              <a:t>Gusano cogollero</a:t>
            </a:r>
            <a:endParaRPr lang="es-MX" sz="1400" b="1" dirty="0">
              <a:solidFill>
                <a:schemeClr val="bg2">
                  <a:lumMod val="50000"/>
                </a:schemeClr>
              </a:solidFill>
            </a:endParaRPr>
          </a:p>
        </p:txBody>
      </p:sp>
      <p:sp>
        <p:nvSpPr>
          <p:cNvPr id="16" name="CuadroTexto 15"/>
          <p:cNvSpPr txBox="1"/>
          <p:nvPr/>
        </p:nvSpPr>
        <p:spPr>
          <a:xfrm>
            <a:off x="9432888" y="5409257"/>
            <a:ext cx="1920175" cy="307777"/>
          </a:xfrm>
          <a:prstGeom prst="rect">
            <a:avLst/>
          </a:prstGeom>
          <a:noFill/>
        </p:spPr>
        <p:txBody>
          <a:bodyPr wrap="square" rtlCol="0">
            <a:spAutoFit/>
          </a:bodyPr>
          <a:lstStyle/>
          <a:p>
            <a:r>
              <a:rPr lang="es-MX" sz="1400" b="1" i="1" dirty="0" smtClean="0">
                <a:solidFill>
                  <a:schemeClr val="bg2">
                    <a:lumMod val="50000"/>
                  </a:schemeClr>
                </a:solidFill>
              </a:rPr>
              <a:t>Gallina ciega</a:t>
            </a:r>
            <a:endParaRPr lang="es-MX" sz="1400" b="1" dirty="0">
              <a:solidFill>
                <a:schemeClr val="bg2">
                  <a:lumMod val="50000"/>
                </a:schemeClr>
              </a:solidFill>
            </a:endParaRPr>
          </a:p>
        </p:txBody>
      </p:sp>
      <p:pic>
        <p:nvPicPr>
          <p:cNvPr id="17" name="Imagen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7081" y="1764404"/>
            <a:ext cx="2513401" cy="3100682"/>
          </a:xfrm>
          <a:prstGeom prst="rect">
            <a:avLst/>
          </a:prstGeom>
        </p:spPr>
      </p:pic>
    </p:spTree>
    <p:extLst>
      <p:ext uri="{BB962C8B-B14F-4D97-AF65-F5344CB8AC3E}">
        <p14:creationId xmlns:p14="http://schemas.microsoft.com/office/powerpoint/2010/main" val="42187110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534445" y="1300766"/>
            <a:ext cx="4952706" cy="369332"/>
          </a:xfrm>
          <a:prstGeom prst="rect">
            <a:avLst/>
          </a:prstGeom>
          <a:noFill/>
        </p:spPr>
        <p:txBody>
          <a:bodyPr wrap="square" rtlCol="0">
            <a:spAutoFit/>
          </a:bodyPr>
          <a:lstStyle/>
          <a:p>
            <a:pPr algn="ctr"/>
            <a:r>
              <a:rPr lang="es-MX" b="1" dirty="0" smtClean="0">
                <a:solidFill>
                  <a:schemeClr val="accent5">
                    <a:lumMod val="50000"/>
                  </a:schemeClr>
                </a:solidFill>
                <a:latin typeface="+mj-lt"/>
              </a:rPr>
              <a:t>Otras labores de monitoreo</a:t>
            </a:r>
            <a:endParaRPr lang="es-MX" b="1" dirty="0">
              <a:solidFill>
                <a:schemeClr val="accent5">
                  <a:lumMod val="50000"/>
                </a:schemeClr>
              </a:solidFill>
              <a:latin typeface="+mj-lt"/>
            </a:endParaRPr>
          </a:p>
        </p:txBody>
      </p:sp>
      <p:sp>
        <p:nvSpPr>
          <p:cNvPr id="5" name="Rectángulo 4"/>
          <p:cNvSpPr/>
          <p:nvPr/>
        </p:nvSpPr>
        <p:spPr>
          <a:xfrm>
            <a:off x="3869348" y="707196"/>
            <a:ext cx="4617803" cy="461665"/>
          </a:xfrm>
          <a:prstGeom prst="rect">
            <a:avLst/>
          </a:prstGeom>
        </p:spPr>
        <p:txBody>
          <a:bodyPr wrap="none">
            <a:spAutoFit/>
          </a:bodyPr>
          <a:lstStyle/>
          <a:p>
            <a:r>
              <a:rPr lang="es-MX" sz="2400" b="1" dirty="0">
                <a:solidFill>
                  <a:schemeClr val="accent6">
                    <a:lumMod val="50000"/>
                  </a:schemeClr>
                </a:solidFill>
              </a:rPr>
              <a:t>Descripción técnica de actividades </a:t>
            </a:r>
            <a:endParaRPr lang="es-MX" sz="2400" dirty="0"/>
          </a:p>
        </p:txBody>
      </p:sp>
      <p:sp>
        <p:nvSpPr>
          <p:cNvPr id="6" name="CuadroTexto 5"/>
          <p:cNvSpPr txBox="1"/>
          <p:nvPr/>
        </p:nvSpPr>
        <p:spPr>
          <a:xfrm>
            <a:off x="2987899" y="1957589"/>
            <a:ext cx="6181859" cy="307777"/>
          </a:xfrm>
          <a:prstGeom prst="rect">
            <a:avLst/>
          </a:prstGeom>
          <a:noFill/>
        </p:spPr>
        <p:txBody>
          <a:bodyPr wrap="square" rtlCol="0">
            <a:spAutoFit/>
          </a:bodyPr>
          <a:lstStyle/>
          <a:p>
            <a:pPr algn="ctr"/>
            <a:r>
              <a:rPr lang="es-MX" sz="1400" b="1" i="1" dirty="0" smtClean="0">
                <a:solidFill>
                  <a:schemeClr val="accent6">
                    <a:lumMod val="50000"/>
                  </a:schemeClr>
                </a:solidFill>
                <a:latin typeface="+mj-lt"/>
              </a:rPr>
              <a:t>Elaboración de reportes en mapas de campo</a:t>
            </a:r>
            <a:endParaRPr lang="es-MX" sz="1400" b="1" i="1" dirty="0">
              <a:solidFill>
                <a:schemeClr val="accent6">
                  <a:lumMod val="50000"/>
                </a:schemeClr>
              </a:solidFill>
              <a:latin typeface="+mj-lt"/>
            </a:endParaRPr>
          </a:p>
        </p:txBody>
      </p:sp>
      <p:pic>
        <p:nvPicPr>
          <p:cNvPr id="8" name="Imagen 7"/>
          <p:cNvPicPr>
            <a:picLocks noChangeAspect="1"/>
          </p:cNvPicPr>
          <p:nvPr/>
        </p:nvPicPr>
        <p:blipFill>
          <a:blip r:embed="rId2"/>
          <a:stretch>
            <a:fillRect/>
          </a:stretch>
        </p:blipFill>
        <p:spPr>
          <a:xfrm>
            <a:off x="6220496" y="2265366"/>
            <a:ext cx="5409663" cy="3840797"/>
          </a:xfrm>
          <a:prstGeom prst="rect">
            <a:avLst/>
          </a:prstGeom>
        </p:spPr>
      </p:pic>
      <p:pic>
        <p:nvPicPr>
          <p:cNvPr id="10" name="Imagen 9"/>
          <p:cNvPicPr>
            <a:picLocks noChangeAspect="1"/>
          </p:cNvPicPr>
          <p:nvPr/>
        </p:nvPicPr>
        <p:blipFill>
          <a:blip r:embed="rId3"/>
          <a:stretch>
            <a:fillRect/>
          </a:stretch>
        </p:blipFill>
        <p:spPr>
          <a:xfrm>
            <a:off x="362285" y="2265366"/>
            <a:ext cx="5510481" cy="3840797"/>
          </a:xfrm>
          <a:prstGeom prst="rect">
            <a:avLst/>
          </a:prstGeom>
        </p:spPr>
      </p:pic>
    </p:spTree>
    <p:extLst>
      <p:ext uri="{BB962C8B-B14F-4D97-AF65-F5344CB8AC3E}">
        <p14:creationId xmlns:p14="http://schemas.microsoft.com/office/powerpoint/2010/main" val="31450363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701897" y="617044"/>
            <a:ext cx="4617803" cy="461665"/>
          </a:xfrm>
          <a:prstGeom prst="rect">
            <a:avLst/>
          </a:prstGeom>
        </p:spPr>
        <p:txBody>
          <a:bodyPr wrap="none">
            <a:spAutoFit/>
          </a:bodyPr>
          <a:lstStyle/>
          <a:p>
            <a:r>
              <a:rPr lang="es-MX" sz="2400" b="1" dirty="0">
                <a:solidFill>
                  <a:schemeClr val="accent6">
                    <a:lumMod val="50000"/>
                  </a:schemeClr>
                </a:solidFill>
              </a:rPr>
              <a:t>Descripción técnica de actividades </a:t>
            </a:r>
            <a:endParaRPr lang="es-MX" sz="2400" dirty="0"/>
          </a:p>
        </p:txBody>
      </p:sp>
      <p:sp>
        <p:nvSpPr>
          <p:cNvPr id="5" name="CuadroTexto 4"/>
          <p:cNvSpPr txBox="1"/>
          <p:nvPr/>
        </p:nvSpPr>
        <p:spPr>
          <a:xfrm>
            <a:off x="3534445" y="1300766"/>
            <a:ext cx="4952706" cy="369332"/>
          </a:xfrm>
          <a:prstGeom prst="rect">
            <a:avLst/>
          </a:prstGeom>
          <a:noFill/>
        </p:spPr>
        <p:txBody>
          <a:bodyPr wrap="square" rtlCol="0">
            <a:spAutoFit/>
          </a:bodyPr>
          <a:lstStyle/>
          <a:p>
            <a:pPr algn="ctr"/>
            <a:r>
              <a:rPr lang="es-MX" b="1" dirty="0" smtClean="0">
                <a:solidFill>
                  <a:schemeClr val="accent5">
                    <a:lumMod val="50000"/>
                  </a:schemeClr>
                </a:solidFill>
                <a:latin typeface="+mj-lt"/>
              </a:rPr>
              <a:t>Otras labores de monitoreo</a:t>
            </a:r>
            <a:endParaRPr lang="es-MX" b="1" dirty="0">
              <a:solidFill>
                <a:schemeClr val="accent5">
                  <a:lumMod val="50000"/>
                </a:schemeClr>
              </a:solidFill>
              <a:latin typeface="+mj-lt"/>
            </a:endParaRPr>
          </a:p>
        </p:txBody>
      </p:sp>
      <p:sp>
        <p:nvSpPr>
          <p:cNvPr id="8" name="CuadroTexto 7"/>
          <p:cNvSpPr txBox="1"/>
          <p:nvPr/>
        </p:nvSpPr>
        <p:spPr>
          <a:xfrm>
            <a:off x="5845665" y="4800155"/>
            <a:ext cx="5282972" cy="523220"/>
          </a:xfrm>
          <a:prstGeom prst="rect">
            <a:avLst/>
          </a:prstGeom>
          <a:noFill/>
        </p:spPr>
        <p:txBody>
          <a:bodyPr wrap="square" rtlCol="0">
            <a:spAutoFit/>
          </a:bodyPr>
          <a:lstStyle/>
          <a:p>
            <a:pPr algn="ctr"/>
            <a:r>
              <a:rPr lang="es-MX" sz="1400" b="1" dirty="0" smtClean="0">
                <a:solidFill>
                  <a:schemeClr val="accent2"/>
                </a:solidFill>
              </a:rPr>
              <a:t>Colocación de banderas de identificación de problemas de humedad e infestaciones de patógenos</a:t>
            </a:r>
            <a:endParaRPr lang="es-MX" sz="1400" b="1" dirty="0">
              <a:solidFill>
                <a:schemeClr val="accent2"/>
              </a:solidFill>
            </a:endParaRPr>
          </a:p>
        </p:txBody>
      </p:sp>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670190" y="1971029"/>
            <a:ext cx="2681214" cy="2410101"/>
          </a:xfrm>
          <a:prstGeom prst="rect">
            <a:avLst/>
          </a:prstGeom>
        </p:spPr>
      </p:pic>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6435" y="2189549"/>
            <a:ext cx="2737896" cy="1916377"/>
          </a:xfrm>
          <a:prstGeom prst="rect">
            <a:avLst/>
          </a:prstGeom>
        </p:spPr>
      </p:pic>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086565" y="2034061"/>
            <a:ext cx="2704671" cy="2260579"/>
          </a:xfrm>
          <a:prstGeom prst="rect">
            <a:avLst/>
          </a:prstGeom>
        </p:spPr>
      </p:pic>
      <p:sp>
        <p:nvSpPr>
          <p:cNvPr id="13" name="CuadroTexto 12"/>
          <p:cNvSpPr txBox="1"/>
          <p:nvPr/>
        </p:nvSpPr>
        <p:spPr>
          <a:xfrm>
            <a:off x="774619" y="4800155"/>
            <a:ext cx="3351318" cy="738664"/>
          </a:xfrm>
          <a:prstGeom prst="rect">
            <a:avLst/>
          </a:prstGeom>
          <a:noFill/>
        </p:spPr>
        <p:txBody>
          <a:bodyPr wrap="square" rtlCol="0">
            <a:spAutoFit/>
          </a:bodyPr>
          <a:lstStyle/>
          <a:p>
            <a:pPr algn="ctr"/>
            <a:r>
              <a:rPr lang="es-MX" sz="1400" b="1" dirty="0" smtClean="0">
                <a:solidFill>
                  <a:schemeClr val="accent2"/>
                </a:solidFill>
              </a:rPr>
              <a:t>Registro de conductividad eléctrica y pH en camas de producción y solución nutritiva</a:t>
            </a:r>
            <a:endParaRPr lang="es-MX" sz="1400" b="1" dirty="0">
              <a:solidFill>
                <a:schemeClr val="accent2"/>
              </a:solidFill>
            </a:endParaRPr>
          </a:p>
        </p:txBody>
      </p:sp>
      <p:pic>
        <p:nvPicPr>
          <p:cNvPr id="14" name="Imagen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391564" y="1810664"/>
            <a:ext cx="2624531" cy="2707371"/>
          </a:xfrm>
          <a:prstGeom prst="rect">
            <a:avLst/>
          </a:prstGeom>
        </p:spPr>
      </p:pic>
      <p:pic>
        <p:nvPicPr>
          <p:cNvPr id="15" name="Imagen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654539" y="2372745"/>
            <a:ext cx="2641144" cy="1566600"/>
          </a:xfrm>
          <a:prstGeom prst="rect">
            <a:avLst/>
          </a:prstGeom>
        </p:spPr>
      </p:pic>
    </p:spTree>
    <p:extLst>
      <p:ext uri="{BB962C8B-B14F-4D97-AF65-F5344CB8AC3E}">
        <p14:creationId xmlns:p14="http://schemas.microsoft.com/office/powerpoint/2010/main" val="11009793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701897" y="617044"/>
            <a:ext cx="4617803" cy="461665"/>
          </a:xfrm>
          <a:prstGeom prst="rect">
            <a:avLst/>
          </a:prstGeom>
        </p:spPr>
        <p:txBody>
          <a:bodyPr wrap="none">
            <a:spAutoFit/>
          </a:bodyPr>
          <a:lstStyle/>
          <a:p>
            <a:r>
              <a:rPr lang="es-MX" sz="2400" b="1" dirty="0">
                <a:solidFill>
                  <a:schemeClr val="accent6">
                    <a:lumMod val="50000"/>
                  </a:schemeClr>
                </a:solidFill>
              </a:rPr>
              <a:t>Descripción técnica de actividades </a:t>
            </a:r>
            <a:endParaRPr lang="es-MX" sz="2400" dirty="0"/>
          </a:p>
        </p:txBody>
      </p:sp>
      <p:sp>
        <p:nvSpPr>
          <p:cNvPr id="5" name="CuadroTexto 4"/>
          <p:cNvSpPr txBox="1"/>
          <p:nvPr/>
        </p:nvSpPr>
        <p:spPr>
          <a:xfrm>
            <a:off x="3534445" y="1300766"/>
            <a:ext cx="4952706" cy="369332"/>
          </a:xfrm>
          <a:prstGeom prst="rect">
            <a:avLst/>
          </a:prstGeom>
          <a:noFill/>
        </p:spPr>
        <p:txBody>
          <a:bodyPr wrap="square" rtlCol="0">
            <a:spAutoFit/>
          </a:bodyPr>
          <a:lstStyle/>
          <a:p>
            <a:pPr algn="ctr"/>
            <a:r>
              <a:rPr lang="es-MX" b="1" dirty="0" smtClean="0">
                <a:solidFill>
                  <a:schemeClr val="accent5">
                    <a:lumMod val="50000"/>
                  </a:schemeClr>
                </a:solidFill>
                <a:latin typeface="+mj-lt"/>
              </a:rPr>
              <a:t>Otras labores de monitoreo</a:t>
            </a:r>
            <a:endParaRPr lang="es-MX" b="1" dirty="0">
              <a:solidFill>
                <a:schemeClr val="accent5">
                  <a:lumMod val="50000"/>
                </a:schemeClr>
              </a:solidFill>
              <a:latin typeface="+mj-lt"/>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3" y="1789816"/>
            <a:ext cx="2305335" cy="2820821"/>
          </a:xfrm>
          <a:prstGeom prst="rect">
            <a:avLst/>
          </a:prstGeom>
        </p:spPr>
      </p:pic>
      <p:sp>
        <p:nvSpPr>
          <p:cNvPr id="7" name="CuadroTexto 6"/>
          <p:cNvSpPr txBox="1"/>
          <p:nvPr/>
        </p:nvSpPr>
        <p:spPr>
          <a:xfrm>
            <a:off x="4818841" y="4864893"/>
            <a:ext cx="5939041" cy="523220"/>
          </a:xfrm>
          <a:prstGeom prst="rect">
            <a:avLst/>
          </a:prstGeom>
          <a:noFill/>
        </p:spPr>
        <p:txBody>
          <a:bodyPr wrap="square" rtlCol="0">
            <a:spAutoFit/>
          </a:bodyPr>
          <a:lstStyle/>
          <a:p>
            <a:pPr algn="ctr"/>
            <a:r>
              <a:rPr lang="es-MX" sz="1400" b="1" dirty="0" smtClean="0">
                <a:solidFill>
                  <a:schemeClr val="accent2"/>
                </a:solidFill>
              </a:rPr>
              <a:t>Preparación y colocación de trampas para mosca del vinagre e insectos lepidópteros</a:t>
            </a:r>
            <a:endParaRPr lang="es-MX" sz="1400" b="1" dirty="0">
              <a:solidFill>
                <a:schemeClr val="accent2"/>
              </a:solidFill>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5357" y="1762737"/>
            <a:ext cx="1713155" cy="2847900"/>
          </a:xfrm>
          <a:prstGeom prst="rect">
            <a:avLst/>
          </a:prstGeom>
        </p:spPr>
      </p:pic>
      <p:sp>
        <p:nvSpPr>
          <p:cNvPr id="9" name="CuadroTexto 8"/>
          <p:cNvSpPr txBox="1"/>
          <p:nvPr/>
        </p:nvSpPr>
        <p:spPr>
          <a:xfrm>
            <a:off x="231803" y="4912954"/>
            <a:ext cx="2018245" cy="523220"/>
          </a:xfrm>
          <a:prstGeom prst="rect">
            <a:avLst/>
          </a:prstGeom>
          <a:noFill/>
        </p:spPr>
        <p:txBody>
          <a:bodyPr wrap="square" rtlCol="0">
            <a:spAutoFit/>
          </a:bodyPr>
          <a:lstStyle/>
          <a:p>
            <a:pPr algn="ctr"/>
            <a:r>
              <a:rPr lang="es-MX" sz="1400" b="1" dirty="0" smtClean="0">
                <a:solidFill>
                  <a:schemeClr val="accent2"/>
                </a:solidFill>
              </a:rPr>
              <a:t>Monitoreo de maleza en sectores</a:t>
            </a:r>
            <a:endParaRPr lang="es-MX" sz="1400" b="1" dirty="0">
              <a:solidFill>
                <a:schemeClr val="accent2"/>
              </a:solidFill>
            </a:endParaRPr>
          </a:p>
        </p:txBody>
      </p:sp>
      <p:sp>
        <p:nvSpPr>
          <p:cNvPr id="10" name="CuadroTexto 9"/>
          <p:cNvSpPr txBox="1"/>
          <p:nvPr/>
        </p:nvSpPr>
        <p:spPr>
          <a:xfrm>
            <a:off x="2525322" y="4714703"/>
            <a:ext cx="2018245" cy="523220"/>
          </a:xfrm>
          <a:prstGeom prst="rect">
            <a:avLst/>
          </a:prstGeom>
          <a:noFill/>
        </p:spPr>
        <p:txBody>
          <a:bodyPr wrap="square" rtlCol="0">
            <a:spAutoFit/>
          </a:bodyPr>
          <a:lstStyle/>
          <a:p>
            <a:pPr algn="ctr"/>
            <a:r>
              <a:rPr lang="es-MX" sz="1400" b="1" dirty="0" smtClean="0">
                <a:solidFill>
                  <a:schemeClr val="accent2"/>
                </a:solidFill>
              </a:rPr>
              <a:t>Elaboración de banderas de identificación</a:t>
            </a:r>
            <a:endParaRPr lang="es-MX" sz="1400" b="1" dirty="0">
              <a:solidFill>
                <a:schemeClr val="accent2"/>
              </a:solidFill>
            </a:endParaRPr>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3568" y="1762737"/>
            <a:ext cx="2345748" cy="2847900"/>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6894" y="1762737"/>
            <a:ext cx="2353436" cy="2874979"/>
          </a:xfrm>
          <a:prstGeom prst="rect">
            <a:avLst/>
          </a:prstGeom>
        </p:spPr>
      </p:pic>
      <p:pic>
        <p:nvPicPr>
          <p:cNvPr id="16" name="Imagen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7698" y="1789816"/>
            <a:ext cx="2037567" cy="2820821"/>
          </a:xfrm>
          <a:prstGeom prst="rect">
            <a:avLst/>
          </a:prstGeom>
        </p:spPr>
      </p:pic>
    </p:spTree>
    <p:extLst>
      <p:ext uri="{BB962C8B-B14F-4D97-AF65-F5344CB8AC3E}">
        <p14:creationId xmlns:p14="http://schemas.microsoft.com/office/powerpoint/2010/main" val="26137004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272" y="1863608"/>
            <a:ext cx="2136988" cy="2304789"/>
          </a:xfrm>
          <a:prstGeom prst="rect">
            <a:avLst/>
          </a:prstGeom>
        </p:spPr>
      </p:pic>
      <p:sp>
        <p:nvSpPr>
          <p:cNvPr id="5" name="Rectángulo 4"/>
          <p:cNvSpPr/>
          <p:nvPr/>
        </p:nvSpPr>
        <p:spPr>
          <a:xfrm>
            <a:off x="3701897" y="617044"/>
            <a:ext cx="4617803" cy="461665"/>
          </a:xfrm>
          <a:prstGeom prst="rect">
            <a:avLst/>
          </a:prstGeom>
        </p:spPr>
        <p:txBody>
          <a:bodyPr wrap="none">
            <a:spAutoFit/>
          </a:bodyPr>
          <a:lstStyle/>
          <a:p>
            <a:r>
              <a:rPr lang="es-MX" sz="2400" b="1" dirty="0">
                <a:solidFill>
                  <a:schemeClr val="accent6">
                    <a:lumMod val="50000"/>
                  </a:schemeClr>
                </a:solidFill>
              </a:rPr>
              <a:t>Descripción técnica de actividades </a:t>
            </a:r>
            <a:endParaRPr lang="es-MX" sz="2400" dirty="0"/>
          </a:p>
        </p:txBody>
      </p:sp>
      <p:sp>
        <p:nvSpPr>
          <p:cNvPr id="6" name="CuadroTexto 5"/>
          <p:cNvSpPr txBox="1"/>
          <p:nvPr/>
        </p:nvSpPr>
        <p:spPr>
          <a:xfrm>
            <a:off x="3534445" y="1300766"/>
            <a:ext cx="4952706" cy="369332"/>
          </a:xfrm>
          <a:prstGeom prst="rect">
            <a:avLst/>
          </a:prstGeom>
          <a:noFill/>
        </p:spPr>
        <p:txBody>
          <a:bodyPr wrap="square" rtlCol="0">
            <a:spAutoFit/>
          </a:bodyPr>
          <a:lstStyle/>
          <a:p>
            <a:pPr algn="ctr"/>
            <a:r>
              <a:rPr lang="es-MX" b="1" dirty="0" smtClean="0">
                <a:solidFill>
                  <a:schemeClr val="accent5">
                    <a:lumMod val="50000"/>
                  </a:schemeClr>
                </a:solidFill>
                <a:latin typeface="+mj-lt"/>
              </a:rPr>
              <a:t>Otras labores de monitoreo</a:t>
            </a:r>
            <a:endParaRPr lang="es-MX" b="1" dirty="0">
              <a:solidFill>
                <a:schemeClr val="accent5">
                  <a:lumMod val="50000"/>
                </a:schemeClr>
              </a:solidFill>
              <a:latin typeface="+mj-lt"/>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515" y="1892155"/>
            <a:ext cx="1966587" cy="2247697"/>
          </a:xfrm>
          <a:prstGeom prst="rect">
            <a:avLst/>
          </a:prstGeom>
        </p:spPr>
      </p:pic>
      <p:sp>
        <p:nvSpPr>
          <p:cNvPr id="8" name="CuadroTexto 7"/>
          <p:cNvSpPr txBox="1"/>
          <p:nvPr/>
        </p:nvSpPr>
        <p:spPr>
          <a:xfrm>
            <a:off x="542027" y="4361907"/>
            <a:ext cx="3616614" cy="523220"/>
          </a:xfrm>
          <a:prstGeom prst="rect">
            <a:avLst/>
          </a:prstGeom>
          <a:noFill/>
        </p:spPr>
        <p:txBody>
          <a:bodyPr wrap="square" rtlCol="0">
            <a:spAutoFit/>
          </a:bodyPr>
          <a:lstStyle/>
          <a:p>
            <a:pPr algn="ctr"/>
            <a:r>
              <a:rPr lang="es-MX" sz="1400" b="1" dirty="0" smtClean="0">
                <a:solidFill>
                  <a:schemeClr val="accent2"/>
                </a:solidFill>
              </a:rPr>
              <a:t>Elaboración de vinagre para trampas de monitoreo de </a:t>
            </a:r>
            <a:r>
              <a:rPr lang="es-MX" sz="1400" b="1" i="1" dirty="0" smtClean="0">
                <a:solidFill>
                  <a:schemeClr val="accent2"/>
                </a:solidFill>
              </a:rPr>
              <a:t>Drosophila </a:t>
            </a:r>
            <a:r>
              <a:rPr lang="es-MX" sz="1400" b="1" i="1" dirty="0" err="1" smtClean="0">
                <a:solidFill>
                  <a:schemeClr val="accent2"/>
                </a:solidFill>
              </a:rPr>
              <a:t>suzukii</a:t>
            </a:r>
            <a:endParaRPr lang="es-MX" sz="1400" b="1" dirty="0">
              <a:solidFill>
                <a:schemeClr val="accent2"/>
              </a:solidFill>
            </a:endParaRP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478" y="1982604"/>
            <a:ext cx="3674302" cy="2066795"/>
          </a:xfrm>
          <a:prstGeom prst="rect">
            <a:avLst/>
          </a:prstGeom>
        </p:spPr>
      </p:pic>
      <p:sp>
        <p:nvSpPr>
          <p:cNvPr id="10" name="CuadroTexto 9"/>
          <p:cNvSpPr txBox="1"/>
          <p:nvPr/>
        </p:nvSpPr>
        <p:spPr>
          <a:xfrm>
            <a:off x="5004478" y="4250437"/>
            <a:ext cx="3616614" cy="523220"/>
          </a:xfrm>
          <a:prstGeom prst="rect">
            <a:avLst/>
          </a:prstGeom>
          <a:noFill/>
        </p:spPr>
        <p:txBody>
          <a:bodyPr wrap="square" rtlCol="0">
            <a:spAutoFit/>
          </a:bodyPr>
          <a:lstStyle/>
          <a:p>
            <a:pPr algn="ctr"/>
            <a:r>
              <a:rPr lang="es-MX" sz="1400" b="1" dirty="0" smtClean="0">
                <a:solidFill>
                  <a:schemeClr val="accent2"/>
                </a:solidFill>
              </a:rPr>
              <a:t>Exposiciones orales entre el grupo del Departamento de monitoreo</a:t>
            </a:r>
            <a:endParaRPr lang="es-MX" sz="1400" b="1" dirty="0">
              <a:solidFill>
                <a:schemeClr val="accent2"/>
              </a:solidFill>
            </a:endParaRPr>
          </a:p>
        </p:txBody>
      </p:sp>
      <p:sp>
        <p:nvSpPr>
          <p:cNvPr id="11" name="CuadroTexto 10"/>
          <p:cNvSpPr txBox="1"/>
          <p:nvPr/>
        </p:nvSpPr>
        <p:spPr>
          <a:xfrm>
            <a:off x="8487151" y="4250437"/>
            <a:ext cx="3616614" cy="738664"/>
          </a:xfrm>
          <a:prstGeom prst="rect">
            <a:avLst/>
          </a:prstGeom>
          <a:noFill/>
        </p:spPr>
        <p:txBody>
          <a:bodyPr wrap="square" rtlCol="0">
            <a:spAutoFit/>
          </a:bodyPr>
          <a:lstStyle/>
          <a:p>
            <a:pPr algn="ctr"/>
            <a:r>
              <a:rPr lang="es-MX" sz="1400" b="1" dirty="0" smtClean="0">
                <a:solidFill>
                  <a:schemeClr val="accent2"/>
                </a:solidFill>
              </a:rPr>
              <a:t>Registro de aplicaciones en coordinación con el encargado del área de fumigación para control de aplicaciones</a:t>
            </a:r>
            <a:endParaRPr lang="es-MX" sz="1400" b="1" dirty="0">
              <a:solidFill>
                <a:schemeClr val="accent2"/>
              </a:solidFill>
            </a:endParaRPr>
          </a:p>
        </p:txBody>
      </p:sp>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4247" y="1982604"/>
            <a:ext cx="3044468" cy="2119145"/>
          </a:xfrm>
          <a:prstGeom prst="rect">
            <a:avLst/>
          </a:prstGeom>
        </p:spPr>
      </p:pic>
    </p:spTree>
    <p:extLst>
      <p:ext uri="{BB962C8B-B14F-4D97-AF65-F5344CB8AC3E}">
        <p14:creationId xmlns:p14="http://schemas.microsoft.com/office/powerpoint/2010/main" val="31345052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a:buFont typeface="Arial" panose="020B0604020202020204" pitchFamily="34" charset="0"/>
              <a:buChar char="•"/>
            </a:pPr>
            <a:r>
              <a:rPr lang="es-MX" dirty="0">
                <a:solidFill>
                  <a:srgbClr val="002060"/>
                </a:solidFill>
              </a:rPr>
              <a:t>N</a:t>
            </a:r>
            <a:r>
              <a:rPr lang="es-MX" dirty="0" smtClean="0">
                <a:solidFill>
                  <a:srgbClr val="002060"/>
                </a:solidFill>
              </a:rPr>
              <a:t>utrición vegetal</a:t>
            </a:r>
          </a:p>
          <a:p>
            <a:pPr>
              <a:buFont typeface="Arial" panose="020B0604020202020204" pitchFamily="34" charset="0"/>
              <a:buChar char="•"/>
            </a:pPr>
            <a:r>
              <a:rPr lang="es-MX" dirty="0">
                <a:solidFill>
                  <a:srgbClr val="002060"/>
                </a:solidFill>
              </a:rPr>
              <a:t>F</a:t>
            </a:r>
            <a:r>
              <a:rPr lang="es-MX" dirty="0" smtClean="0">
                <a:solidFill>
                  <a:srgbClr val="002060"/>
                </a:solidFill>
              </a:rPr>
              <a:t>isiología vegetal</a:t>
            </a:r>
          </a:p>
          <a:p>
            <a:pPr>
              <a:buFont typeface="Arial" panose="020B0604020202020204" pitchFamily="34" charset="0"/>
              <a:buChar char="•"/>
            </a:pPr>
            <a:r>
              <a:rPr lang="es-MX" dirty="0" smtClean="0">
                <a:solidFill>
                  <a:srgbClr val="002060"/>
                </a:solidFill>
              </a:rPr>
              <a:t>Fitopatología</a:t>
            </a:r>
            <a:endParaRPr lang="es-MX" dirty="0">
              <a:solidFill>
                <a:srgbClr val="002060"/>
              </a:solidFill>
            </a:endParaRPr>
          </a:p>
          <a:p>
            <a:pPr>
              <a:buFont typeface="Arial" panose="020B0604020202020204" pitchFamily="34" charset="0"/>
              <a:buChar char="•"/>
            </a:pPr>
            <a:r>
              <a:rPr lang="es-MX" dirty="0">
                <a:solidFill>
                  <a:srgbClr val="002060"/>
                </a:solidFill>
              </a:rPr>
              <a:t>P</a:t>
            </a:r>
            <a:r>
              <a:rPr lang="es-MX" dirty="0" smtClean="0">
                <a:solidFill>
                  <a:srgbClr val="002060"/>
                </a:solidFill>
              </a:rPr>
              <a:t>laguicidas agrícolas</a:t>
            </a:r>
          </a:p>
          <a:p>
            <a:pPr>
              <a:buFont typeface="Arial" panose="020B0604020202020204" pitchFamily="34" charset="0"/>
              <a:buChar char="•"/>
            </a:pPr>
            <a:r>
              <a:rPr lang="es-MX" dirty="0" smtClean="0">
                <a:solidFill>
                  <a:srgbClr val="002060"/>
                </a:solidFill>
              </a:rPr>
              <a:t>Manejo </a:t>
            </a:r>
            <a:r>
              <a:rPr lang="es-MX" dirty="0">
                <a:solidFill>
                  <a:srgbClr val="002060"/>
                </a:solidFill>
              </a:rPr>
              <a:t>integrado de plagas y </a:t>
            </a:r>
            <a:r>
              <a:rPr lang="es-MX" dirty="0" smtClean="0">
                <a:solidFill>
                  <a:srgbClr val="002060"/>
                </a:solidFill>
              </a:rPr>
              <a:t>enfermedades</a:t>
            </a:r>
          </a:p>
          <a:p>
            <a:pPr>
              <a:buFont typeface="Arial" panose="020B0604020202020204" pitchFamily="34" charset="0"/>
              <a:buChar char="•"/>
            </a:pPr>
            <a:r>
              <a:rPr lang="es-MX" dirty="0">
                <a:solidFill>
                  <a:srgbClr val="002060"/>
                </a:solidFill>
              </a:rPr>
              <a:t>E</a:t>
            </a:r>
            <a:r>
              <a:rPr lang="es-MX" dirty="0" smtClean="0">
                <a:solidFill>
                  <a:srgbClr val="002060"/>
                </a:solidFill>
              </a:rPr>
              <a:t>ntomología agrícola</a:t>
            </a:r>
          </a:p>
          <a:p>
            <a:pPr>
              <a:buFont typeface="Arial" panose="020B0604020202020204" pitchFamily="34" charset="0"/>
              <a:buChar char="•"/>
            </a:pPr>
            <a:r>
              <a:rPr lang="es-MX" dirty="0" smtClean="0">
                <a:solidFill>
                  <a:srgbClr val="002060"/>
                </a:solidFill>
              </a:rPr>
              <a:t>Genética</a:t>
            </a:r>
            <a:endParaRPr lang="es-MX" dirty="0">
              <a:solidFill>
                <a:srgbClr val="002060"/>
              </a:solidFill>
            </a:endParaRPr>
          </a:p>
          <a:p>
            <a:pPr>
              <a:buFont typeface="Arial" panose="020B0604020202020204" pitchFamily="34" charset="0"/>
              <a:buChar char="•"/>
            </a:pPr>
            <a:r>
              <a:rPr lang="es-MX" dirty="0" smtClean="0">
                <a:solidFill>
                  <a:srgbClr val="002060"/>
                </a:solidFill>
              </a:rPr>
              <a:t>Administración</a:t>
            </a:r>
          </a:p>
          <a:p>
            <a:endParaRPr lang="es-MX" dirty="0"/>
          </a:p>
        </p:txBody>
      </p:sp>
      <p:sp>
        <p:nvSpPr>
          <p:cNvPr id="4" name="Rectángulo 3"/>
          <p:cNvSpPr/>
          <p:nvPr/>
        </p:nvSpPr>
        <p:spPr>
          <a:xfrm>
            <a:off x="3376221" y="1155664"/>
            <a:ext cx="5698804" cy="461665"/>
          </a:xfrm>
          <a:prstGeom prst="rect">
            <a:avLst/>
          </a:prstGeom>
        </p:spPr>
        <p:txBody>
          <a:bodyPr wrap="none">
            <a:spAutoFit/>
          </a:bodyPr>
          <a:lstStyle/>
          <a:p>
            <a:r>
              <a:rPr lang="es-MX" sz="2400" b="1" dirty="0" smtClean="0">
                <a:solidFill>
                  <a:schemeClr val="accent5">
                    <a:lumMod val="75000"/>
                  </a:schemeClr>
                </a:solidFill>
              </a:rPr>
              <a:t>Áreas del conocimiento puestas en práctica</a:t>
            </a:r>
            <a:endParaRPr lang="es-MX" sz="2400" dirty="0">
              <a:solidFill>
                <a:schemeClr val="accent5">
                  <a:lumMod val="75000"/>
                </a:schemeClr>
              </a:solidFill>
            </a:endParaRPr>
          </a:p>
        </p:txBody>
      </p:sp>
      <p:sp>
        <p:nvSpPr>
          <p:cNvPr id="5" name="Rectángulo 4"/>
          <p:cNvSpPr/>
          <p:nvPr/>
        </p:nvSpPr>
        <p:spPr>
          <a:xfrm>
            <a:off x="6438378" y="2730673"/>
            <a:ext cx="5047989" cy="2062103"/>
          </a:xfrm>
          <a:prstGeom prst="rect">
            <a:avLst/>
          </a:prstGeom>
          <a:ln>
            <a:solidFill>
              <a:srgbClr val="00B050"/>
            </a:solidFill>
          </a:ln>
        </p:spPr>
        <p:txBody>
          <a:bodyPr wrap="square">
            <a:spAutoFit/>
          </a:bodyPr>
          <a:lstStyle/>
          <a:p>
            <a:pPr algn="just"/>
            <a:r>
              <a:rPr lang="es-MX" sz="1600" dirty="0">
                <a:ln>
                  <a:solidFill>
                    <a:schemeClr val="accent2"/>
                  </a:solidFill>
                </a:ln>
                <a:solidFill>
                  <a:srgbClr val="936231"/>
                </a:solidFill>
              </a:rPr>
              <a:t>Porque parte de los aprendizajes adquiridos tras el desempeño de mis actividades diarias se basaron en la coordinación e integración de todos los elementos que involucran los</a:t>
            </a:r>
            <a:r>
              <a:rPr lang="es-MX" sz="1600" dirty="0" smtClean="0">
                <a:ln>
                  <a:solidFill>
                    <a:schemeClr val="accent2"/>
                  </a:solidFill>
                </a:ln>
                <a:solidFill>
                  <a:srgbClr val="936231"/>
                </a:solidFill>
              </a:rPr>
              <a:t> </a:t>
            </a:r>
            <a:r>
              <a:rPr lang="es-MX" sz="1600" dirty="0">
                <a:ln>
                  <a:solidFill>
                    <a:schemeClr val="accent2"/>
                  </a:solidFill>
                </a:ln>
                <a:solidFill>
                  <a:srgbClr val="936231"/>
                </a:solidFill>
              </a:rPr>
              <a:t>sistemas de producción, para definir la toma de decisiones adecuadas, tendientes al mantenimiento de los elementos de producción en las mejores condiciones para alcanzar los objetivos de producción trazados al inicio de la proyección en cada programa.</a:t>
            </a:r>
          </a:p>
        </p:txBody>
      </p:sp>
    </p:spTree>
    <p:extLst>
      <p:ext uri="{BB962C8B-B14F-4D97-AF65-F5344CB8AC3E}">
        <p14:creationId xmlns:p14="http://schemas.microsoft.com/office/powerpoint/2010/main" val="18633295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30186" y="1923006"/>
            <a:ext cx="10809285" cy="4023360"/>
          </a:xfrm>
        </p:spPr>
        <p:txBody>
          <a:bodyPr>
            <a:normAutofit/>
          </a:bodyPr>
          <a:lstStyle/>
          <a:p>
            <a:pPr algn="just">
              <a:buFont typeface="Wingdings" panose="05000000000000000000" pitchFamily="2" charset="2"/>
              <a:buChar char="v"/>
            </a:pPr>
            <a:r>
              <a:rPr lang="es-MX" dirty="0" smtClean="0">
                <a:solidFill>
                  <a:schemeClr val="accent3">
                    <a:lumMod val="50000"/>
                  </a:schemeClr>
                </a:solidFill>
              </a:rPr>
              <a:t>Tras el desempeño de mis actividades tuve la oportunidad de:</a:t>
            </a:r>
          </a:p>
          <a:p>
            <a:pPr algn="just">
              <a:buFont typeface="Wingdings" panose="05000000000000000000" pitchFamily="2" charset="2"/>
              <a:buChar char="v"/>
            </a:pPr>
            <a:r>
              <a:rPr lang="es-MX" dirty="0" smtClean="0">
                <a:solidFill>
                  <a:schemeClr val="accent3">
                    <a:lumMod val="50000"/>
                  </a:schemeClr>
                </a:solidFill>
              </a:rPr>
              <a:t>Contribuir </a:t>
            </a:r>
            <a:r>
              <a:rPr lang="es-MX" dirty="0">
                <a:solidFill>
                  <a:schemeClr val="accent3">
                    <a:lumMod val="50000"/>
                  </a:schemeClr>
                </a:solidFill>
              </a:rPr>
              <a:t>en la toma de decisiones y colaborar con un alto grado de responsabilidad en la detección oportuna de los problemas que surgieron en torno a los sistemas de </a:t>
            </a:r>
            <a:r>
              <a:rPr lang="es-MX" dirty="0" smtClean="0">
                <a:solidFill>
                  <a:schemeClr val="accent3">
                    <a:lumMod val="50000"/>
                  </a:schemeClr>
                </a:solidFill>
              </a:rPr>
              <a:t>producción.</a:t>
            </a:r>
          </a:p>
          <a:p>
            <a:pPr algn="just">
              <a:buFont typeface="Wingdings" panose="05000000000000000000" pitchFamily="2" charset="2"/>
              <a:buChar char="v"/>
            </a:pPr>
            <a:r>
              <a:rPr lang="es-MX" dirty="0" smtClean="0">
                <a:solidFill>
                  <a:schemeClr val="accent3">
                    <a:lumMod val="50000"/>
                  </a:schemeClr>
                </a:solidFill>
              </a:rPr>
              <a:t>Crecimiento de manera </a:t>
            </a:r>
            <a:r>
              <a:rPr lang="es-MX" dirty="0">
                <a:solidFill>
                  <a:schemeClr val="accent3">
                    <a:lumMod val="50000"/>
                  </a:schemeClr>
                </a:solidFill>
              </a:rPr>
              <a:t>personal y </a:t>
            </a:r>
            <a:r>
              <a:rPr lang="es-MX" dirty="0" smtClean="0">
                <a:solidFill>
                  <a:schemeClr val="accent3">
                    <a:lumMod val="50000"/>
                  </a:schemeClr>
                </a:solidFill>
              </a:rPr>
              <a:t>profesional.</a:t>
            </a:r>
          </a:p>
          <a:p>
            <a:pPr algn="just">
              <a:buFont typeface="Wingdings" panose="05000000000000000000" pitchFamily="2" charset="2"/>
              <a:buChar char="v"/>
            </a:pPr>
            <a:r>
              <a:rPr lang="es-MX" dirty="0" smtClean="0">
                <a:solidFill>
                  <a:schemeClr val="accent3">
                    <a:lumMod val="50000"/>
                  </a:schemeClr>
                </a:solidFill>
              </a:rPr>
              <a:t>Detección de </a:t>
            </a:r>
            <a:r>
              <a:rPr lang="es-MX" dirty="0">
                <a:solidFill>
                  <a:schemeClr val="accent3">
                    <a:lumMod val="50000"/>
                  </a:schemeClr>
                </a:solidFill>
              </a:rPr>
              <a:t>mis debilidades y </a:t>
            </a:r>
            <a:r>
              <a:rPr lang="es-MX" dirty="0" smtClean="0">
                <a:solidFill>
                  <a:schemeClr val="accent3">
                    <a:lumMod val="50000"/>
                  </a:schemeClr>
                </a:solidFill>
              </a:rPr>
              <a:t>deficiencias.</a:t>
            </a:r>
          </a:p>
          <a:p>
            <a:pPr algn="just">
              <a:buFont typeface="Wingdings" panose="05000000000000000000" pitchFamily="2" charset="2"/>
              <a:buChar char="v"/>
            </a:pPr>
            <a:r>
              <a:rPr lang="es-MX" dirty="0" smtClean="0">
                <a:solidFill>
                  <a:schemeClr val="accent3">
                    <a:lumMod val="50000"/>
                  </a:schemeClr>
                </a:solidFill>
              </a:rPr>
              <a:t>Conseguir </a:t>
            </a:r>
            <a:r>
              <a:rPr lang="es-MX" dirty="0">
                <a:solidFill>
                  <a:schemeClr val="accent3">
                    <a:lumMod val="50000"/>
                  </a:schemeClr>
                </a:solidFill>
              </a:rPr>
              <a:t>mayores oportunidades de fortalecimiento a mi formación </a:t>
            </a:r>
            <a:r>
              <a:rPr lang="es-MX" dirty="0" smtClean="0">
                <a:solidFill>
                  <a:schemeClr val="accent3">
                    <a:lumMod val="50000"/>
                  </a:schemeClr>
                </a:solidFill>
              </a:rPr>
              <a:t>integral.</a:t>
            </a:r>
          </a:p>
          <a:p>
            <a:pPr algn="just">
              <a:buFont typeface="Wingdings" panose="05000000000000000000" pitchFamily="2" charset="2"/>
              <a:buChar char="v"/>
            </a:pPr>
            <a:r>
              <a:rPr lang="es-MX" dirty="0" smtClean="0">
                <a:solidFill>
                  <a:schemeClr val="accent3">
                    <a:lumMod val="50000"/>
                  </a:schemeClr>
                </a:solidFill>
              </a:rPr>
              <a:t>Con la puesta en práctica de valores como la responsabilidad, la honestidad, el compromiso y la disposición al trabajo en equipo conseguí el mérito de obtener una oferta laboral de manera oficial en esta empresa y validad mis actitudes, destrezas y fortalezas para el ejercicio apropiado de esta noble profesión.</a:t>
            </a:r>
            <a:endParaRPr lang="es-MX" dirty="0">
              <a:solidFill>
                <a:schemeClr val="accent3">
                  <a:lumMod val="50000"/>
                </a:schemeClr>
              </a:solidFill>
            </a:endParaRPr>
          </a:p>
          <a:p>
            <a:endParaRPr lang="es-MX" dirty="0"/>
          </a:p>
        </p:txBody>
      </p:sp>
      <p:sp>
        <p:nvSpPr>
          <p:cNvPr id="4" name="Rectángulo 3"/>
          <p:cNvSpPr/>
          <p:nvPr/>
        </p:nvSpPr>
        <p:spPr>
          <a:xfrm>
            <a:off x="4888605" y="1079802"/>
            <a:ext cx="2179443" cy="461665"/>
          </a:xfrm>
          <a:prstGeom prst="rect">
            <a:avLst/>
          </a:prstGeom>
        </p:spPr>
        <p:txBody>
          <a:bodyPr wrap="none">
            <a:spAutoFit/>
          </a:bodyPr>
          <a:lstStyle/>
          <a:p>
            <a:r>
              <a:rPr lang="es-MX" sz="2400" b="1" dirty="0" smtClean="0">
                <a:solidFill>
                  <a:schemeClr val="accent5">
                    <a:lumMod val="75000"/>
                  </a:schemeClr>
                </a:solidFill>
              </a:rPr>
              <a:t>Autoevaluación</a:t>
            </a:r>
            <a:endParaRPr lang="es-MX" sz="2400" dirty="0">
              <a:solidFill>
                <a:schemeClr val="accent5">
                  <a:lumMod val="75000"/>
                </a:schemeClr>
              </a:solidFill>
            </a:endParaRPr>
          </a:p>
        </p:txBody>
      </p:sp>
    </p:spTree>
    <p:extLst>
      <p:ext uri="{BB962C8B-B14F-4D97-AF65-F5344CB8AC3E}">
        <p14:creationId xmlns:p14="http://schemas.microsoft.com/office/powerpoint/2010/main" val="34602013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279737" y="1014608"/>
            <a:ext cx="7640875" cy="584775"/>
          </a:xfrm>
          <a:prstGeom prst="rect">
            <a:avLst/>
          </a:prstGeom>
          <a:noFill/>
        </p:spPr>
        <p:txBody>
          <a:bodyPr wrap="square" rtlCol="0">
            <a:spAutoFit/>
          </a:bodyPr>
          <a:lstStyle/>
          <a:p>
            <a:pPr algn="ctr"/>
            <a:r>
              <a:rPr lang="es-MX" sz="3200" dirty="0" smtClean="0">
                <a:solidFill>
                  <a:srgbClr val="FFC000"/>
                </a:solidFill>
              </a:rPr>
              <a:t>¡GRACIAS POR SU ATENCIÒN!</a:t>
            </a:r>
            <a:endParaRPr lang="es-MX" sz="3200" dirty="0">
              <a:solidFill>
                <a:srgbClr val="FFC000"/>
              </a:solidFill>
            </a:endParaRPr>
          </a:p>
        </p:txBody>
      </p:sp>
      <p:sp>
        <p:nvSpPr>
          <p:cNvPr id="5" name="CuadroTexto 4"/>
          <p:cNvSpPr txBox="1"/>
          <p:nvPr/>
        </p:nvSpPr>
        <p:spPr>
          <a:xfrm>
            <a:off x="1327759" y="2279737"/>
            <a:ext cx="9269260" cy="2585323"/>
          </a:xfrm>
          <a:prstGeom prst="rect">
            <a:avLst/>
          </a:prstGeom>
          <a:noFill/>
        </p:spPr>
        <p:txBody>
          <a:bodyPr wrap="square" rtlCol="0">
            <a:spAutoFit/>
          </a:bodyPr>
          <a:lstStyle/>
          <a:p>
            <a:pPr algn="ctr"/>
            <a:r>
              <a:rPr lang="es-MX" dirty="0" smtClean="0">
                <a:solidFill>
                  <a:schemeClr val="accent2">
                    <a:lumMod val="50000"/>
                  </a:schemeClr>
                </a:solidFill>
              </a:rPr>
              <a:t>AGRADECIMIENTOS:</a:t>
            </a:r>
          </a:p>
          <a:p>
            <a:pPr algn="ctr"/>
            <a:r>
              <a:rPr lang="es-MX" dirty="0" smtClean="0">
                <a:solidFill>
                  <a:schemeClr val="accent2">
                    <a:lumMod val="50000"/>
                  </a:schemeClr>
                </a:solidFill>
              </a:rPr>
              <a:t>A la Universidad Autónoma Agraria Antonio Narro</a:t>
            </a:r>
          </a:p>
          <a:p>
            <a:pPr algn="ctr"/>
            <a:r>
              <a:rPr lang="es-MX" dirty="0" smtClean="0">
                <a:solidFill>
                  <a:schemeClr val="accent2">
                    <a:lumMod val="50000"/>
                  </a:schemeClr>
                </a:solidFill>
              </a:rPr>
              <a:t>Grupo Agrícola el Cerezo: Servicios Operativos GEC para el Cultivo de Frutas</a:t>
            </a:r>
          </a:p>
          <a:p>
            <a:pPr algn="ctr"/>
            <a:r>
              <a:rPr lang="es-MX" dirty="0" smtClean="0">
                <a:solidFill>
                  <a:schemeClr val="accent2">
                    <a:lumMod val="50000"/>
                  </a:schemeClr>
                </a:solidFill>
              </a:rPr>
              <a:t>Al Ing. Juan </a:t>
            </a:r>
            <a:r>
              <a:rPr lang="es-MX" dirty="0">
                <a:solidFill>
                  <a:schemeClr val="accent2">
                    <a:lumMod val="50000"/>
                  </a:schemeClr>
                </a:solidFill>
              </a:rPr>
              <a:t>M</a:t>
            </a:r>
            <a:r>
              <a:rPr lang="es-MX" dirty="0" smtClean="0">
                <a:solidFill>
                  <a:schemeClr val="accent2">
                    <a:lumMod val="50000"/>
                  </a:schemeClr>
                </a:solidFill>
              </a:rPr>
              <a:t>anuel Cabello Espinoza</a:t>
            </a:r>
          </a:p>
          <a:p>
            <a:pPr algn="ctr"/>
            <a:r>
              <a:rPr lang="es-MX" dirty="0" smtClean="0">
                <a:solidFill>
                  <a:schemeClr val="accent2">
                    <a:lumMod val="50000"/>
                  </a:schemeClr>
                </a:solidFill>
              </a:rPr>
              <a:t>Al Dr. Juan Manuel Martínez Reyna</a:t>
            </a:r>
          </a:p>
          <a:p>
            <a:pPr algn="ctr"/>
            <a:r>
              <a:rPr lang="es-MX" dirty="0" smtClean="0">
                <a:solidFill>
                  <a:schemeClr val="accent2">
                    <a:lumMod val="50000"/>
                  </a:schemeClr>
                </a:solidFill>
              </a:rPr>
              <a:t>Al grupo de profesores que conforman la </a:t>
            </a:r>
            <a:r>
              <a:rPr lang="es-MX" dirty="0">
                <a:solidFill>
                  <a:schemeClr val="accent2">
                    <a:lumMod val="50000"/>
                  </a:schemeClr>
                </a:solidFill>
              </a:rPr>
              <a:t>A</a:t>
            </a:r>
            <a:r>
              <a:rPr lang="es-MX" dirty="0" smtClean="0">
                <a:solidFill>
                  <a:schemeClr val="accent2">
                    <a:lumMod val="50000"/>
                  </a:schemeClr>
                </a:solidFill>
              </a:rPr>
              <a:t>cademia del Programa Educativo de Ingeniero Agrónomo en Producción</a:t>
            </a:r>
          </a:p>
          <a:p>
            <a:pPr algn="ctr"/>
            <a:endParaRPr lang="es-MX" dirty="0" smtClean="0"/>
          </a:p>
          <a:p>
            <a:pPr algn="ctr"/>
            <a:endParaRPr lang="es-MX" dirty="0"/>
          </a:p>
        </p:txBody>
      </p:sp>
    </p:spTree>
    <p:extLst>
      <p:ext uri="{BB962C8B-B14F-4D97-AF65-F5344CB8AC3E}">
        <p14:creationId xmlns:p14="http://schemas.microsoft.com/office/powerpoint/2010/main" val="9547922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233278" y="980020"/>
            <a:ext cx="8251324" cy="830997"/>
          </a:xfrm>
          <a:prstGeom prst="rect">
            <a:avLst/>
          </a:prstGeom>
          <a:noFill/>
        </p:spPr>
        <p:txBody>
          <a:bodyPr wrap="square" rtlCol="0">
            <a:spAutoFit/>
          </a:bodyPr>
          <a:lstStyle/>
          <a:p>
            <a:pPr algn="ctr"/>
            <a:r>
              <a:rPr lang="es-MX" sz="2400" b="1" dirty="0" smtClean="0">
                <a:solidFill>
                  <a:srgbClr val="CC0099"/>
                </a:solidFill>
              </a:rPr>
              <a:t>Grupo Agrícola El </a:t>
            </a:r>
            <a:r>
              <a:rPr lang="es-MX" sz="2400" b="1" dirty="0">
                <a:solidFill>
                  <a:srgbClr val="CC0099"/>
                </a:solidFill>
              </a:rPr>
              <a:t>C</a:t>
            </a:r>
            <a:r>
              <a:rPr lang="es-MX" sz="2400" b="1" dirty="0" smtClean="0">
                <a:solidFill>
                  <a:srgbClr val="CC0099"/>
                </a:solidFill>
              </a:rPr>
              <a:t>erezo</a:t>
            </a:r>
          </a:p>
          <a:p>
            <a:pPr algn="ctr"/>
            <a:r>
              <a:rPr lang="es-MX" sz="2400" b="1" dirty="0" smtClean="0">
                <a:solidFill>
                  <a:srgbClr val="CC0099"/>
                </a:solidFill>
              </a:rPr>
              <a:t>Servicios Operativos GEC para el Cultivo de Frutas</a:t>
            </a:r>
            <a:endParaRPr lang="es-MX" sz="2400" b="1" dirty="0">
              <a:solidFill>
                <a:srgbClr val="CC0099"/>
              </a:solidFill>
            </a:endParaRPr>
          </a:p>
        </p:txBody>
      </p:sp>
      <p:sp>
        <p:nvSpPr>
          <p:cNvPr id="5" name="CuadroTexto 4"/>
          <p:cNvSpPr txBox="1"/>
          <p:nvPr/>
        </p:nvSpPr>
        <p:spPr>
          <a:xfrm>
            <a:off x="1311128" y="2092271"/>
            <a:ext cx="10095625" cy="2492990"/>
          </a:xfrm>
          <a:prstGeom prst="rect">
            <a:avLst/>
          </a:prstGeom>
          <a:noFill/>
        </p:spPr>
        <p:txBody>
          <a:bodyPr wrap="square" rtlCol="0">
            <a:spAutoFit/>
          </a:bodyPr>
          <a:lstStyle/>
          <a:p>
            <a:pPr algn="just"/>
            <a:r>
              <a:rPr lang="es-MX" sz="2000" dirty="0">
                <a:latin typeface="Arial" panose="020B0604020202020204" pitchFamily="34" charset="0"/>
                <a:cs typeface="Arial" panose="020B0604020202020204" pitchFamily="34" charset="0"/>
              </a:rPr>
              <a:t>E</a:t>
            </a:r>
            <a:r>
              <a:rPr lang="es-MX" sz="2000" dirty="0" smtClean="0">
                <a:latin typeface="Arial" panose="020B0604020202020204" pitchFamily="34" charset="0"/>
                <a:cs typeface="Arial" panose="020B0604020202020204" pitchFamily="34" charset="0"/>
              </a:rPr>
              <a:t>s </a:t>
            </a:r>
            <a:r>
              <a:rPr lang="es-MX" sz="2000" dirty="0">
                <a:latin typeface="Arial" panose="020B0604020202020204" pitchFamily="34" charset="0"/>
                <a:cs typeface="Arial" panose="020B0604020202020204" pitchFamily="34" charset="0"/>
              </a:rPr>
              <a:t>una entidad dedicada al cultivo de berries, catalogada como una de las empresas líderes en el Estado de Michoacán en la producción para exportación en el mercado </a:t>
            </a:r>
            <a:r>
              <a:rPr lang="es-MX" sz="2000" dirty="0" smtClean="0">
                <a:latin typeface="Arial" panose="020B0604020202020204" pitchFamily="34" charset="0"/>
                <a:cs typeface="Arial" panose="020B0604020202020204" pitchFamily="34" charset="0"/>
              </a:rPr>
              <a:t>norteamericano en </a:t>
            </a:r>
            <a:r>
              <a:rPr lang="es-MX" sz="2000" dirty="0">
                <a:latin typeface="Arial" panose="020B0604020202020204" pitchFamily="34" charset="0"/>
                <a:cs typeface="Arial" panose="020B0604020202020204" pitchFamily="34" charset="0"/>
              </a:rPr>
              <a:t>asociación con la empresa </a:t>
            </a:r>
            <a:r>
              <a:rPr lang="es-MX" sz="2000" dirty="0" smtClean="0">
                <a:latin typeface="Arial" panose="020B0604020202020204" pitchFamily="34" charset="0"/>
                <a:cs typeface="Arial" panose="020B0604020202020204" pitchFamily="34" charset="0"/>
              </a:rPr>
              <a:t>Driscoll`s, proveedor </a:t>
            </a:r>
            <a:r>
              <a:rPr lang="es-MX" sz="2000" dirty="0">
                <a:latin typeface="Arial" panose="020B0604020202020204" pitchFamily="34" charset="0"/>
                <a:cs typeface="Arial" panose="020B0604020202020204" pitchFamily="34" charset="0"/>
              </a:rPr>
              <a:t>líder en la comercialización de dichos cultivos. </a:t>
            </a:r>
            <a:endParaRPr lang="es-MX" sz="2000" dirty="0" smtClean="0">
              <a:latin typeface="Arial" panose="020B0604020202020204" pitchFamily="34" charset="0"/>
              <a:cs typeface="Arial" panose="020B0604020202020204" pitchFamily="34" charset="0"/>
            </a:endParaRPr>
          </a:p>
          <a:p>
            <a:pPr algn="just"/>
            <a:r>
              <a:rPr lang="es-MX" sz="2000" dirty="0" smtClean="0">
                <a:latin typeface="Arial" panose="020B0604020202020204" pitchFamily="34" charset="0"/>
                <a:cs typeface="Arial" panose="020B0604020202020204" pitchFamily="34" charset="0"/>
              </a:rPr>
              <a:t>Se </a:t>
            </a:r>
            <a:r>
              <a:rPr lang="es-MX" sz="2000" dirty="0">
                <a:latin typeface="Arial" panose="020B0604020202020204" pitchFamily="34" charset="0"/>
                <a:cs typeface="Arial" panose="020B0604020202020204" pitchFamily="34" charset="0"/>
              </a:rPr>
              <a:t>considera como una de las entidades agrícolas más grandes e importantes en la región del Valle de Zamora, dedicada también a la producción en menor cantidad de otros cultivos como brócoli, maíz y papa destinada a la región del pacífico.</a:t>
            </a:r>
          </a:p>
          <a:p>
            <a:endParaRPr lang="es-MX" sz="1600" dirty="0"/>
          </a:p>
        </p:txBody>
      </p:sp>
      <p:pic>
        <p:nvPicPr>
          <p:cNvPr id="6" name="Imagen 5"/>
          <p:cNvPicPr>
            <a:picLocks noChangeAspect="1"/>
          </p:cNvPicPr>
          <p:nvPr/>
        </p:nvPicPr>
        <p:blipFill>
          <a:blip r:embed="rId2"/>
          <a:stretch>
            <a:fillRect/>
          </a:stretch>
        </p:blipFill>
        <p:spPr>
          <a:xfrm>
            <a:off x="1374724" y="4423336"/>
            <a:ext cx="2619375" cy="1752600"/>
          </a:xfrm>
          <a:prstGeom prst="rect">
            <a:avLst/>
          </a:prstGeom>
        </p:spPr>
      </p:pic>
      <p:pic>
        <p:nvPicPr>
          <p:cNvPr id="8" name="Imagen 7"/>
          <p:cNvPicPr>
            <a:picLocks noChangeAspect="1"/>
          </p:cNvPicPr>
          <p:nvPr/>
        </p:nvPicPr>
        <p:blipFill>
          <a:blip r:embed="rId3"/>
          <a:stretch>
            <a:fillRect/>
          </a:stretch>
        </p:blipFill>
        <p:spPr>
          <a:xfrm>
            <a:off x="4173846" y="4585261"/>
            <a:ext cx="1876425" cy="1590675"/>
          </a:xfrm>
          <a:prstGeom prst="rect">
            <a:avLst/>
          </a:prstGeom>
        </p:spPr>
      </p:pic>
      <p:pic>
        <p:nvPicPr>
          <p:cNvPr id="9" name="Imagen 8"/>
          <p:cNvPicPr>
            <a:picLocks noChangeAspect="1"/>
          </p:cNvPicPr>
          <p:nvPr/>
        </p:nvPicPr>
        <p:blipFill>
          <a:blip r:embed="rId4"/>
          <a:stretch>
            <a:fillRect/>
          </a:stretch>
        </p:blipFill>
        <p:spPr>
          <a:xfrm>
            <a:off x="6358940" y="4686749"/>
            <a:ext cx="1990725" cy="1323975"/>
          </a:xfrm>
          <a:prstGeom prst="rect">
            <a:avLst/>
          </a:prstGeom>
        </p:spPr>
      </p:pic>
      <p:pic>
        <p:nvPicPr>
          <p:cNvPr id="10" name="Imagen 9"/>
          <p:cNvPicPr>
            <a:picLocks noChangeAspect="1"/>
          </p:cNvPicPr>
          <p:nvPr/>
        </p:nvPicPr>
        <p:blipFill>
          <a:blip r:embed="rId5"/>
          <a:stretch>
            <a:fillRect/>
          </a:stretch>
        </p:blipFill>
        <p:spPr>
          <a:xfrm>
            <a:off x="8882100" y="4615473"/>
            <a:ext cx="2290603" cy="1438275"/>
          </a:xfrm>
          <a:prstGeom prst="rect">
            <a:avLst/>
          </a:prstGeom>
        </p:spPr>
      </p:pic>
      <p:pic>
        <p:nvPicPr>
          <p:cNvPr id="11" name="Imagen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1570" y="635660"/>
            <a:ext cx="1257579" cy="1085760"/>
          </a:xfrm>
          <a:prstGeom prst="rect">
            <a:avLst/>
          </a:prstGeom>
          <a:ln>
            <a:solidFill>
              <a:srgbClr val="92D050"/>
            </a:solidFill>
          </a:ln>
        </p:spPr>
      </p:pic>
      <p:pic>
        <p:nvPicPr>
          <p:cNvPr id="12" name="Imagen 11"/>
          <p:cNvPicPr>
            <a:picLocks noChangeAspect="1"/>
          </p:cNvPicPr>
          <p:nvPr/>
        </p:nvPicPr>
        <p:blipFill>
          <a:blip r:embed="rId7"/>
          <a:stretch>
            <a:fillRect/>
          </a:stretch>
        </p:blipFill>
        <p:spPr>
          <a:xfrm>
            <a:off x="1220976" y="635659"/>
            <a:ext cx="1252149" cy="1085761"/>
          </a:xfrm>
          <a:prstGeom prst="rect">
            <a:avLst/>
          </a:prstGeom>
          <a:ln>
            <a:solidFill>
              <a:srgbClr val="92D050"/>
            </a:solidFill>
          </a:ln>
        </p:spPr>
      </p:pic>
    </p:spTree>
    <p:extLst>
      <p:ext uri="{BB962C8B-B14F-4D97-AF65-F5344CB8AC3E}">
        <p14:creationId xmlns:p14="http://schemas.microsoft.com/office/powerpoint/2010/main" val="11935692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MX" sz="4000" b="1" dirty="0">
                <a:solidFill>
                  <a:schemeClr val="accent1">
                    <a:lumMod val="75000"/>
                  </a:schemeClr>
                </a:solidFill>
                <a:latin typeface="Arial" panose="020B0604020202020204" pitchFamily="34" charset="0"/>
                <a:cs typeface="Arial" panose="020B0604020202020204" pitchFamily="34" charset="0"/>
              </a:rPr>
              <a:t>Objetivos</a:t>
            </a:r>
            <a:endParaRPr lang="es-MX" sz="4000" dirty="0"/>
          </a:p>
        </p:txBody>
      </p:sp>
      <p:sp>
        <p:nvSpPr>
          <p:cNvPr id="3" name="Marcador de contenido 2"/>
          <p:cNvSpPr>
            <a:spLocks noGrp="1"/>
          </p:cNvSpPr>
          <p:nvPr>
            <p:ph idx="1"/>
          </p:nvPr>
        </p:nvSpPr>
        <p:spPr>
          <a:xfrm>
            <a:off x="1097280" y="2047212"/>
            <a:ext cx="10058400" cy="4023360"/>
          </a:xfrm>
        </p:spPr>
        <p:txBody>
          <a:bodyPr/>
          <a:lstStyle/>
          <a:p>
            <a:pPr marL="0" indent="0" algn="ctr">
              <a:buNone/>
            </a:pPr>
            <a:r>
              <a:rPr lang="es-MX" sz="2400" b="1" u="sng" dirty="0" smtClean="0">
                <a:latin typeface="Calisto MT" panose="02040603050505030304" pitchFamily="18" charset="0"/>
                <a:cs typeface="Arial" panose="020B0604020202020204" pitchFamily="34" charset="0"/>
              </a:rPr>
              <a:t>Específicos</a:t>
            </a:r>
            <a:endParaRPr lang="es-MX" sz="2400" dirty="0" smtClean="0"/>
          </a:p>
          <a:p>
            <a:pPr lvl="0" algn="just">
              <a:buFont typeface="Wingdings" panose="05000000000000000000" pitchFamily="2" charset="2"/>
              <a:buChar char="v"/>
            </a:pPr>
            <a:r>
              <a:rPr lang="es-MX" dirty="0" smtClean="0">
                <a:solidFill>
                  <a:schemeClr val="tx1"/>
                </a:solidFill>
                <a:latin typeface="Calibri Light" panose="020F0302020204030204" pitchFamily="34" charset="0"/>
                <a:cs typeface="Calibri Light" panose="020F0302020204030204" pitchFamily="34" charset="0"/>
              </a:rPr>
              <a:t>Adquirir </a:t>
            </a:r>
            <a:r>
              <a:rPr lang="es-MX" dirty="0">
                <a:solidFill>
                  <a:schemeClr val="tx1"/>
                </a:solidFill>
                <a:latin typeface="Calibri Light" panose="020F0302020204030204" pitchFamily="34" charset="0"/>
                <a:cs typeface="Calibri Light" panose="020F0302020204030204" pitchFamily="34" charset="0"/>
              </a:rPr>
              <a:t>experiencia en el campo laboral y desarrollar habilidades prácticas aplicadas a proyectos específicos, relacionados con los procesos de producción de berries, con tendencia principal en labores de monitoreo de plagas y enfermedades.</a:t>
            </a:r>
          </a:p>
          <a:p>
            <a:pPr lvl="0" algn="just">
              <a:buFont typeface="Wingdings" panose="05000000000000000000" pitchFamily="2" charset="2"/>
              <a:buChar char="v"/>
            </a:pPr>
            <a:r>
              <a:rPr lang="es-MX" dirty="0">
                <a:solidFill>
                  <a:schemeClr val="tx1"/>
                </a:solidFill>
                <a:latin typeface="Calibri Light" panose="020F0302020204030204" pitchFamily="34" charset="0"/>
                <a:cs typeface="Calibri Light" panose="020F0302020204030204" pitchFamily="34" charset="0"/>
              </a:rPr>
              <a:t>Desarrollar habilidades de cimentación de relaciones personales empáticas en el pleno profesional, en un espacio que podría consolidarse como mi futuro sitio de trabajo.</a:t>
            </a:r>
          </a:p>
          <a:p>
            <a:pPr lvl="0" algn="just">
              <a:buFont typeface="Wingdings" panose="05000000000000000000" pitchFamily="2" charset="2"/>
              <a:buChar char="v"/>
            </a:pPr>
            <a:r>
              <a:rPr lang="es-MX" dirty="0">
                <a:solidFill>
                  <a:schemeClr val="tx1"/>
                </a:solidFill>
                <a:latin typeface="Calibri Light" panose="020F0302020204030204" pitchFamily="34" charset="0"/>
                <a:cs typeface="Calibri Light" panose="020F0302020204030204" pitchFamily="34" charset="0"/>
              </a:rPr>
              <a:t>Identificar las áreas de mi formación académica donde es necesario reforzar los conocimientos adquiridos y retroalimentar la formación integral del programa educativo.</a:t>
            </a:r>
          </a:p>
          <a:p>
            <a:endParaRPr lang="es-MX" dirty="0"/>
          </a:p>
        </p:txBody>
      </p:sp>
    </p:spTree>
    <p:extLst>
      <p:ext uri="{BB962C8B-B14F-4D97-AF65-F5344CB8AC3E}">
        <p14:creationId xmlns:p14="http://schemas.microsoft.com/office/powerpoint/2010/main" val="5238748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arànd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7081" y="3706487"/>
            <a:ext cx="1787262" cy="1388347"/>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329755" y="317600"/>
            <a:ext cx="10058400" cy="937763"/>
          </a:xfrm>
        </p:spPr>
        <p:txBody>
          <a:bodyPr>
            <a:normAutofit/>
          </a:bodyPr>
          <a:lstStyle/>
          <a:p>
            <a:pPr algn="ctr"/>
            <a:r>
              <a:rPr lang="es-MX" sz="3200" b="1" dirty="0">
                <a:solidFill>
                  <a:schemeClr val="accent6">
                    <a:lumMod val="50000"/>
                  </a:schemeClr>
                </a:solidFill>
              </a:rPr>
              <a:t>Descripción técnica </a:t>
            </a:r>
            <a:r>
              <a:rPr lang="es-MX" sz="3200" b="1" dirty="0" smtClean="0">
                <a:solidFill>
                  <a:schemeClr val="accent6">
                    <a:lumMod val="50000"/>
                  </a:schemeClr>
                </a:solidFill>
              </a:rPr>
              <a:t>de </a:t>
            </a:r>
            <a:r>
              <a:rPr lang="es-MX" sz="3200" b="1" dirty="0">
                <a:solidFill>
                  <a:schemeClr val="accent6">
                    <a:lumMod val="50000"/>
                  </a:schemeClr>
                </a:solidFill>
              </a:rPr>
              <a:t>actividades </a:t>
            </a:r>
            <a:endParaRPr lang="es-MX" sz="3200" dirty="0">
              <a:solidFill>
                <a:schemeClr val="accent6">
                  <a:lumMod val="50000"/>
                </a:schemeClr>
              </a:solidFill>
            </a:endParaRPr>
          </a:p>
        </p:txBody>
      </p:sp>
      <p:sp>
        <p:nvSpPr>
          <p:cNvPr id="3" name="Marcador de contenido 2"/>
          <p:cNvSpPr>
            <a:spLocks noGrp="1"/>
          </p:cNvSpPr>
          <p:nvPr>
            <p:ph idx="1"/>
          </p:nvPr>
        </p:nvSpPr>
        <p:spPr>
          <a:xfrm>
            <a:off x="1148059" y="1417877"/>
            <a:ext cx="10058400" cy="4023360"/>
          </a:xfrm>
        </p:spPr>
        <p:txBody>
          <a:bodyPr/>
          <a:lstStyle/>
          <a:p>
            <a:pPr algn="ctr"/>
            <a:r>
              <a:rPr lang="es-MX" b="1" dirty="0">
                <a:latin typeface="Calisto MT" panose="02040603050505030304" pitchFamily="18" charset="0"/>
              </a:rPr>
              <a:t>Actividades de monitoreo de plagas y enfermedades </a:t>
            </a:r>
            <a:r>
              <a:rPr lang="es-MX" b="1" dirty="0" smtClean="0">
                <a:latin typeface="Calisto MT" panose="02040603050505030304" pitchFamily="18" charset="0"/>
              </a:rPr>
              <a:t>por </a:t>
            </a:r>
            <a:r>
              <a:rPr lang="es-MX" b="1" dirty="0">
                <a:latin typeface="Calisto MT" panose="02040603050505030304" pitchFamily="18" charset="0"/>
              </a:rPr>
              <a:t>cultivo y sectores de </a:t>
            </a:r>
            <a:r>
              <a:rPr lang="es-MX" b="1" dirty="0" smtClean="0">
                <a:latin typeface="Calisto MT" panose="02040603050505030304" pitchFamily="18" charset="0"/>
              </a:rPr>
              <a:t>producción.</a:t>
            </a:r>
            <a:endParaRPr lang="es-MX" b="1" dirty="0">
              <a:latin typeface="Calisto MT" panose="02040603050505030304" pitchFamily="18" charset="0"/>
            </a:endParaRPr>
          </a:p>
        </p:txBody>
      </p:sp>
      <p:sp>
        <p:nvSpPr>
          <p:cNvPr id="4" name="CuadroTexto 3"/>
          <p:cNvSpPr txBox="1"/>
          <p:nvPr/>
        </p:nvSpPr>
        <p:spPr>
          <a:xfrm>
            <a:off x="4761461" y="1906296"/>
            <a:ext cx="2498501" cy="369332"/>
          </a:xfrm>
          <a:prstGeom prst="rect">
            <a:avLst/>
          </a:prstGeom>
          <a:noFill/>
        </p:spPr>
        <p:txBody>
          <a:bodyPr wrap="square" rtlCol="0">
            <a:spAutoFit/>
          </a:bodyPr>
          <a:lstStyle/>
          <a:p>
            <a:pPr algn="ctr"/>
            <a:r>
              <a:rPr lang="es-MX" b="1" dirty="0" smtClean="0">
                <a:solidFill>
                  <a:srgbClr val="CC00FF"/>
                </a:solidFill>
                <a:latin typeface="Arial Black" panose="020B0A04020102020204" pitchFamily="34" charset="0"/>
              </a:rPr>
              <a:t>ARÀNDANO</a:t>
            </a:r>
            <a:endParaRPr lang="es-MX" b="1" dirty="0">
              <a:solidFill>
                <a:srgbClr val="CC00FF"/>
              </a:solidFill>
              <a:latin typeface="Arial Black" panose="020B0A04020102020204" pitchFamily="34" charset="0"/>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6684" y="3133379"/>
            <a:ext cx="4099775" cy="2995032"/>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589" y="3133379"/>
            <a:ext cx="4105152" cy="2995033"/>
          </a:xfrm>
          <a:prstGeom prst="rect">
            <a:avLst/>
          </a:prstGeom>
        </p:spPr>
      </p:pic>
      <p:sp>
        <p:nvSpPr>
          <p:cNvPr id="7" name="Rectángulo 6"/>
          <p:cNvSpPr/>
          <p:nvPr/>
        </p:nvSpPr>
        <p:spPr>
          <a:xfrm>
            <a:off x="5181381" y="2311437"/>
            <a:ext cx="1658659" cy="307777"/>
          </a:xfrm>
          <a:prstGeom prst="rect">
            <a:avLst/>
          </a:prstGeom>
        </p:spPr>
        <p:txBody>
          <a:bodyPr wrap="none">
            <a:spAutoFit/>
          </a:bodyPr>
          <a:lstStyle/>
          <a:p>
            <a:r>
              <a:rPr lang="es-MX" sz="1400" b="1" i="1" dirty="0" smtClean="0">
                <a:solidFill>
                  <a:schemeClr val="bg1">
                    <a:lumMod val="50000"/>
                  </a:schemeClr>
                </a:solidFill>
                <a:latin typeface="+mj-lt"/>
              </a:rPr>
              <a:t>(</a:t>
            </a:r>
            <a:r>
              <a:rPr lang="es-MX" sz="1400" b="1" i="1" dirty="0" err="1" smtClean="0">
                <a:solidFill>
                  <a:schemeClr val="bg1">
                    <a:lumMod val="50000"/>
                  </a:schemeClr>
                </a:solidFill>
                <a:latin typeface="+mj-lt"/>
              </a:rPr>
              <a:t>Vaccinium</a:t>
            </a:r>
            <a:r>
              <a:rPr lang="es-MX" sz="1400" b="1" i="1" dirty="0" smtClean="0">
                <a:solidFill>
                  <a:schemeClr val="bg1">
                    <a:lumMod val="50000"/>
                  </a:schemeClr>
                </a:solidFill>
                <a:latin typeface="+mj-lt"/>
              </a:rPr>
              <a:t> </a:t>
            </a:r>
            <a:r>
              <a:rPr lang="es-MX" sz="1400" b="1" i="1" dirty="0" err="1" smtClean="0">
                <a:solidFill>
                  <a:schemeClr val="bg1">
                    <a:lumMod val="50000"/>
                  </a:schemeClr>
                </a:solidFill>
                <a:latin typeface="+mj-lt"/>
              </a:rPr>
              <a:t>myrtillus</a:t>
            </a:r>
            <a:r>
              <a:rPr lang="es-MX" sz="1400" b="1" i="1" dirty="0" smtClean="0">
                <a:solidFill>
                  <a:schemeClr val="bg1">
                    <a:lumMod val="50000"/>
                  </a:schemeClr>
                </a:solidFill>
                <a:latin typeface="+mj-lt"/>
              </a:rPr>
              <a:t>)</a:t>
            </a:r>
            <a:endParaRPr lang="es-MX" sz="1400" b="1" i="1" dirty="0">
              <a:solidFill>
                <a:schemeClr val="bg1">
                  <a:lumMod val="50000"/>
                </a:schemeClr>
              </a:solidFill>
              <a:latin typeface="+mj-lt"/>
            </a:endParaRPr>
          </a:p>
        </p:txBody>
      </p:sp>
    </p:spTree>
    <p:extLst>
      <p:ext uri="{BB962C8B-B14F-4D97-AF65-F5344CB8AC3E}">
        <p14:creationId xmlns:p14="http://schemas.microsoft.com/office/powerpoint/2010/main" val="7813427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701897" y="617044"/>
            <a:ext cx="4617803" cy="461665"/>
          </a:xfrm>
          <a:prstGeom prst="rect">
            <a:avLst/>
          </a:prstGeom>
        </p:spPr>
        <p:txBody>
          <a:bodyPr wrap="none">
            <a:spAutoFit/>
          </a:bodyPr>
          <a:lstStyle/>
          <a:p>
            <a:r>
              <a:rPr lang="es-MX" sz="2400" b="1" dirty="0">
                <a:solidFill>
                  <a:schemeClr val="accent6">
                    <a:lumMod val="50000"/>
                  </a:schemeClr>
                </a:solidFill>
              </a:rPr>
              <a:t>Descripción técnica de actividades </a:t>
            </a:r>
            <a:endParaRPr lang="es-MX" sz="2400" dirty="0"/>
          </a:p>
        </p:txBody>
      </p:sp>
      <p:sp>
        <p:nvSpPr>
          <p:cNvPr id="5" name="CuadroTexto 4"/>
          <p:cNvSpPr txBox="1"/>
          <p:nvPr/>
        </p:nvSpPr>
        <p:spPr>
          <a:xfrm>
            <a:off x="3534445" y="1300766"/>
            <a:ext cx="4952706" cy="369332"/>
          </a:xfrm>
          <a:prstGeom prst="rect">
            <a:avLst/>
          </a:prstGeom>
          <a:noFill/>
        </p:spPr>
        <p:txBody>
          <a:bodyPr wrap="square" rtlCol="0">
            <a:spAutoFit/>
          </a:bodyPr>
          <a:lstStyle/>
          <a:p>
            <a:pPr algn="ctr"/>
            <a:r>
              <a:rPr lang="es-MX" b="1" dirty="0">
                <a:solidFill>
                  <a:schemeClr val="accent1">
                    <a:lumMod val="75000"/>
                  </a:schemeClr>
                </a:solidFill>
                <a:latin typeface="+mj-lt"/>
              </a:rPr>
              <a:t>E</a:t>
            </a:r>
            <a:r>
              <a:rPr lang="es-MX" b="1" dirty="0" smtClean="0">
                <a:solidFill>
                  <a:schemeClr val="accent1">
                    <a:lumMod val="75000"/>
                  </a:schemeClr>
                </a:solidFill>
                <a:latin typeface="+mj-lt"/>
              </a:rPr>
              <a:t>nfermedades detectadas</a:t>
            </a:r>
            <a:endParaRPr lang="es-MX" b="1" dirty="0">
              <a:solidFill>
                <a:schemeClr val="accent1">
                  <a:lumMod val="75000"/>
                </a:schemeClr>
              </a:solidFill>
              <a:latin typeface="+mj-lt"/>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767" y="1747256"/>
            <a:ext cx="2040772" cy="2335727"/>
          </a:xfrm>
          <a:prstGeom prst="rect">
            <a:avLst/>
          </a:prstGeom>
        </p:spPr>
      </p:pic>
      <p:sp>
        <p:nvSpPr>
          <p:cNvPr id="7" name="CuadroTexto 6"/>
          <p:cNvSpPr txBox="1"/>
          <p:nvPr/>
        </p:nvSpPr>
        <p:spPr>
          <a:xfrm>
            <a:off x="1288248" y="4082982"/>
            <a:ext cx="1751795" cy="246221"/>
          </a:xfrm>
          <a:prstGeom prst="rect">
            <a:avLst/>
          </a:prstGeom>
          <a:noFill/>
        </p:spPr>
        <p:txBody>
          <a:bodyPr wrap="square" rtlCol="0">
            <a:spAutoFit/>
          </a:bodyPr>
          <a:lstStyle/>
          <a:p>
            <a:pPr algn="ctr"/>
            <a:r>
              <a:rPr lang="es-MX" sz="1000" b="1" i="1" dirty="0" err="1">
                <a:solidFill>
                  <a:srgbClr val="936231"/>
                </a:solidFill>
              </a:rPr>
              <a:t>Phytophthora</a:t>
            </a:r>
            <a:r>
              <a:rPr lang="es-MX" sz="1000" b="1" i="1" dirty="0">
                <a:solidFill>
                  <a:srgbClr val="936231"/>
                </a:solidFill>
              </a:rPr>
              <a:t> </a:t>
            </a:r>
            <a:r>
              <a:rPr lang="es-MX" sz="1000" b="1" i="1" dirty="0" err="1">
                <a:solidFill>
                  <a:srgbClr val="936231"/>
                </a:solidFill>
              </a:rPr>
              <a:t>cinnamomi</a:t>
            </a:r>
            <a:endParaRPr lang="es-MX" sz="1000" b="1" i="1" dirty="0">
              <a:solidFill>
                <a:srgbClr val="936231"/>
              </a:solidFill>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972" y="1734111"/>
            <a:ext cx="2052033" cy="2271598"/>
          </a:xfrm>
          <a:prstGeom prst="rect">
            <a:avLst/>
          </a:prstGeom>
        </p:spPr>
      </p:pic>
      <p:sp>
        <p:nvSpPr>
          <p:cNvPr id="9" name="CuadroTexto 8"/>
          <p:cNvSpPr txBox="1"/>
          <p:nvPr/>
        </p:nvSpPr>
        <p:spPr>
          <a:xfrm>
            <a:off x="3707090" y="4082983"/>
            <a:ext cx="1751795" cy="246221"/>
          </a:xfrm>
          <a:prstGeom prst="rect">
            <a:avLst/>
          </a:prstGeom>
          <a:noFill/>
        </p:spPr>
        <p:txBody>
          <a:bodyPr wrap="square" rtlCol="0">
            <a:spAutoFit/>
          </a:bodyPr>
          <a:lstStyle/>
          <a:p>
            <a:pPr algn="ctr"/>
            <a:r>
              <a:rPr lang="es-MX" sz="1000" b="1" i="1" dirty="0" err="1">
                <a:solidFill>
                  <a:srgbClr val="936231"/>
                </a:solidFill>
              </a:rPr>
              <a:t>Agrobacterium</a:t>
            </a:r>
            <a:r>
              <a:rPr lang="es-MX" sz="1000" b="1" i="1" dirty="0">
                <a:solidFill>
                  <a:srgbClr val="936231"/>
                </a:solidFill>
              </a:rPr>
              <a:t> </a:t>
            </a:r>
            <a:r>
              <a:rPr lang="es-MX" sz="1000" b="1" i="1" dirty="0" err="1">
                <a:solidFill>
                  <a:srgbClr val="936231"/>
                </a:solidFill>
              </a:rPr>
              <a:t>tumefaciens</a:t>
            </a:r>
            <a:endParaRPr lang="es-MX" sz="1000" b="1" i="1" dirty="0">
              <a:solidFill>
                <a:srgbClr val="936231"/>
              </a:solidFill>
            </a:endParaRPr>
          </a:p>
        </p:txBody>
      </p:sp>
      <p:sp>
        <p:nvSpPr>
          <p:cNvPr id="13" name="CuadroTexto 12"/>
          <p:cNvSpPr txBox="1"/>
          <p:nvPr/>
        </p:nvSpPr>
        <p:spPr>
          <a:xfrm>
            <a:off x="6220336" y="4109005"/>
            <a:ext cx="1345634" cy="246221"/>
          </a:xfrm>
          <a:prstGeom prst="rect">
            <a:avLst/>
          </a:prstGeom>
          <a:noFill/>
        </p:spPr>
        <p:txBody>
          <a:bodyPr wrap="square" rtlCol="0">
            <a:spAutoFit/>
          </a:bodyPr>
          <a:lstStyle/>
          <a:p>
            <a:r>
              <a:rPr lang="es-MX" sz="1000" b="1" i="1" dirty="0" err="1">
                <a:solidFill>
                  <a:srgbClr val="936231"/>
                </a:solidFill>
              </a:rPr>
              <a:t>Fusicoccum</a:t>
            </a:r>
            <a:r>
              <a:rPr lang="es-MX" sz="1000" b="1" i="1" dirty="0">
                <a:solidFill>
                  <a:srgbClr val="936231"/>
                </a:solidFill>
              </a:rPr>
              <a:t> </a:t>
            </a:r>
            <a:r>
              <a:rPr lang="es-MX" sz="1000" b="1" i="1" dirty="0" err="1">
                <a:solidFill>
                  <a:srgbClr val="936231"/>
                </a:solidFill>
              </a:rPr>
              <a:t>parvum</a:t>
            </a:r>
            <a:endParaRPr lang="es-MX" sz="1000" b="1" i="1" dirty="0">
              <a:solidFill>
                <a:srgbClr val="936231"/>
              </a:solidFill>
            </a:endParaRPr>
          </a:p>
        </p:txBody>
      </p:sp>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083" y="1747255"/>
            <a:ext cx="2258127" cy="2258453"/>
          </a:xfrm>
          <a:prstGeom prst="rect">
            <a:avLst/>
          </a:prstGeom>
        </p:spPr>
      </p:pic>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316514" y="1747254"/>
            <a:ext cx="2770360" cy="2335727"/>
          </a:xfrm>
          <a:prstGeom prst="rect">
            <a:avLst/>
          </a:prstGeom>
        </p:spPr>
      </p:pic>
      <p:sp>
        <p:nvSpPr>
          <p:cNvPr id="17" name="Rectángulo 16"/>
          <p:cNvSpPr/>
          <p:nvPr/>
        </p:nvSpPr>
        <p:spPr>
          <a:xfrm>
            <a:off x="9224215" y="4157009"/>
            <a:ext cx="1220206" cy="246221"/>
          </a:xfrm>
          <a:prstGeom prst="rect">
            <a:avLst/>
          </a:prstGeom>
        </p:spPr>
        <p:txBody>
          <a:bodyPr wrap="none">
            <a:spAutoFit/>
          </a:bodyPr>
          <a:lstStyle/>
          <a:p>
            <a:r>
              <a:rPr lang="es-MX" sz="1000" b="1" i="1" dirty="0" err="1">
                <a:solidFill>
                  <a:srgbClr val="936231"/>
                </a:solidFill>
              </a:rPr>
              <a:t>Verticillium</a:t>
            </a:r>
            <a:r>
              <a:rPr lang="es-MX" sz="1000" b="1" i="1" dirty="0">
                <a:solidFill>
                  <a:srgbClr val="936231"/>
                </a:solidFill>
              </a:rPr>
              <a:t> </a:t>
            </a:r>
            <a:r>
              <a:rPr lang="es-MX" sz="1000" b="1" i="1" dirty="0" err="1">
                <a:solidFill>
                  <a:srgbClr val="936231"/>
                </a:solidFill>
              </a:rPr>
              <a:t>dahliae</a:t>
            </a:r>
            <a:endParaRPr lang="es-MX" sz="1000" b="1" i="1" dirty="0">
              <a:solidFill>
                <a:srgbClr val="936231"/>
              </a:solidFill>
            </a:endParaRPr>
          </a:p>
        </p:txBody>
      </p:sp>
      <p:sp>
        <p:nvSpPr>
          <p:cNvPr id="18" name="CuadroTexto 17"/>
          <p:cNvSpPr txBox="1"/>
          <p:nvPr/>
        </p:nvSpPr>
        <p:spPr>
          <a:xfrm>
            <a:off x="1412266" y="4507606"/>
            <a:ext cx="1880944" cy="307777"/>
          </a:xfrm>
          <a:prstGeom prst="rect">
            <a:avLst/>
          </a:prstGeom>
          <a:noFill/>
        </p:spPr>
        <p:txBody>
          <a:bodyPr wrap="square" rtlCol="0">
            <a:spAutoFit/>
          </a:bodyPr>
          <a:lstStyle/>
          <a:p>
            <a:r>
              <a:rPr lang="es-MX" sz="1400" b="1" dirty="0" smtClean="0">
                <a:solidFill>
                  <a:srgbClr val="00B050"/>
                </a:solidFill>
              </a:rPr>
              <a:t>Pudrición radical</a:t>
            </a:r>
            <a:endParaRPr lang="es-MX" sz="1400" b="1" dirty="0">
              <a:solidFill>
                <a:srgbClr val="00B050"/>
              </a:solidFill>
            </a:endParaRPr>
          </a:p>
        </p:txBody>
      </p:sp>
      <p:sp>
        <p:nvSpPr>
          <p:cNvPr id="19" name="CuadroTexto 18"/>
          <p:cNvSpPr txBox="1"/>
          <p:nvPr/>
        </p:nvSpPr>
        <p:spPr>
          <a:xfrm>
            <a:off x="3728061" y="4532706"/>
            <a:ext cx="1880944" cy="307777"/>
          </a:xfrm>
          <a:prstGeom prst="rect">
            <a:avLst/>
          </a:prstGeom>
          <a:noFill/>
        </p:spPr>
        <p:txBody>
          <a:bodyPr wrap="square" rtlCol="0">
            <a:spAutoFit/>
          </a:bodyPr>
          <a:lstStyle/>
          <a:p>
            <a:r>
              <a:rPr lang="es-MX" sz="1400" b="1" dirty="0" smtClean="0">
                <a:solidFill>
                  <a:srgbClr val="00B050"/>
                </a:solidFill>
              </a:rPr>
              <a:t>Agallas del cuello</a:t>
            </a:r>
            <a:endParaRPr lang="es-MX" sz="1400" b="1" dirty="0">
              <a:solidFill>
                <a:srgbClr val="00B050"/>
              </a:solidFill>
            </a:endParaRPr>
          </a:p>
        </p:txBody>
      </p:sp>
      <p:sp>
        <p:nvSpPr>
          <p:cNvPr id="20" name="CuadroTexto 19"/>
          <p:cNvSpPr txBox="1"/>
          <p:nvPr/>
        </p:nvSpPr>
        <p:spPr>
          <a:xfrm>
            <a:off x="6287686" y="4532705"/>
            <a:ext cx="1880944" cy="307777"/>
          </a:xfrm>
          <a:prstGeom prst="rect">
            <a:avLst/>
          </a:prstGeom>
          <a:noFill/>
        </p:spPr>
        <p:txBody>
          <a:bodyPr wrap="square" rtlCol="0">
            <a:spAutoFit/>
          </a:bodyPr>
          <a:lstStyle/>
          <a:p>
            <a:r>
              <a:rPr lang="es-MX" sz="1400" b="1" dirty="0" smtClean="0">
                <a:solidFill>
                  <a:srgbClr val="00B050"/>
                </a:solidFill>
              </a:rPr>
              <a:t>Muerte regresiva</a:t>
            </a:r>
            <a:endParaRPr lang="es-MX" sz="1400" b="1" dirty="0">
              <a:solidFill>
                <a:srgbClr val="00B050"/>
              </a:solidFill>
            </a:endParaRPr>
          </a:p>
        </p:txBody>
      </p:sp>
      <p:sp>
        <p:nvSpPr>
          <p:cNvPr id="21" name="CuadroTexto 20"/>
          <p:cNvSpPr txBox="1"/>
          <p:nvPr/>
        </p:nvSpPr>
        <p:spPr>
          <a:xfrm>
            <a:off x="9392618" y="4532705"/>
            <a:ext cx="1880944" cy="307777"/>
          </a:xfrm>
          <a:prstGeom prst="rect">
            <a:avLst/>
          </a:prstGeom>
          <a:noFill/>
        </p:spPr>
        <p:txBody>
          <a:bodyPr wrap="square" rtlCol="0">
            <a:spAutoFit/>
          </a:bodyPr>
          <a:lstStyle/>
          <a:p>
            <a:r>
              <a:rPr lang="es-MX" sz="1400" b="1" dirty="0" err="1" smtClean="0">
                <a:solidFill>
                  <a:srgbClr val="00B050"/>
                </a:solidFill>
              </a:rPr>
              <a:t>Verticilosis</a:t>
            </a:r>
            <a:endParaRPr lang="es-MX" sz="1400" b="1" dirty="0">
              <a:solidFill>
                <a:srgbClr val="00B050"/>
              </a:solidFill>
            </a:endParaRPr>
          </a:p>
        </p:txBody>
      </p:sp>
    </p:spTree>
    <p:extLst>
      <p:ext uri="{BB962C8B-B14F-4D97-AF65-F5344CB8AC3E}">
        <p14:creationId xmlns:p14="http://schemas.microsoft.com/office/powerpoint/2010/main" val="12090630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534445" y="1300766"/>
            <a:ext cx="4952706" cy="369332"/>
          </a:xfrm>
          <a:prstGeom prst="rect">
            <a:avLst/>
          </a:prstGeom>
          <a:noFill/>
        </p:spPr>
        <p:txBody>
          <a:bodyPr wrap="square" rtlCol="0">
            <a:spAutoFit/>
          </a:bodyPr>
          <a:lstStyle/>
          <a:p>
            <a:pPr algn="ctr"/>
            <a:r>
              <a:rPr lang="es-MX" b="1" dirty="0" smtClean="0">
                <a:solidFill>
                  <a:schemeClr val="accent5">
                    <a:lumMod val="50000"/>
                  </a:schemeClr>
                </a:solidFill>
                <a:latin typeface="+mj-lt"/>
              </a:rPr>
              <a:t>Otras labores de monitoreo</a:t>
            </a:r>
            <a:endParaRPr lang="es-MX" b="1" dirty="0">
              <a:solidFill>
                <a:schemeClr val="accent5">
                  <a:lumMod val="50000"/>
                </a:schemeClr>
              </a:solidFill>
              <a:latin typeface="+mj-lt"/>
            </a:endParaRPr>
          </a:p>
        </p:txBody>
      </p:sp>
      <p:sp>
        <p:nvSpPr>
          <p:cNvPr id="5" name="Rectángulo 4"/>
          <p:cNvSpPr/>
          <p:nvPr/>
        </p:nvSpPr>
        <p:spPr>
          <a:xfrm>
            <a:off x="3701897" y="617044"/>
            <a:ext cx="4617803" cy="461665"/>
          </a:xfrm>
          <a:prstGeom prst="rect">
            <a:avLst/>
          </a:prstGeom>
        </p:spPr>
        <p:txBody>
          <a:bodyPr wrap="none">
            <a:spAutoFit/>
          </a:bodyPr>
          <a:lstStyle/>
          <a:p>
            <a:r>
              <a:rPr lang="es-MX" sz="2400" b="1" dirty="0">
                <a:solidFill>
                  <a:schemeClr val="accent6">
                    <a:lumMod val="50000"/>
                  </a:schemeClr>
                </a:solidFill>
              </a:rPr>
              <a:t>Descripción técnica de actividades </a:t>
            </a:r>
            <a:endParaRPr lang="es-MX" sz="2400"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2626" y="4351962"/>
            <a:ext cx="2739732" cy="1635637"/>
          </a:xfrm>
          <a:prstGeom prst="rect">
            <a:avLst/>
          </a:prstGeom>
          <a:ln>
            <a:noFill/>
          </a:ln>
          <a:effectLst>
            <a:softEdge rad="112500"/>
          </a:effectLst>
        </p:spPr>
      </p:pic>
      <p:sp>
        <p:nvSpPr>
          <p:cNvPr id="7" name="CuadroTexto 6"/>
          <p:cNvSpPr txBox="1"/>
          <p:nvPr/>
        </p:nvSpPr>
        <p:spPr>
          <a:xfrm>
            <a:off x="4395203" y="6021673"/>
            <a:ext cx="2052060" cy="307777"/>
          </a:xfrm>
          <a:prstGeom prst="rect">
            <a:avLst/>
          </a:prstGeom>
          <a:noFill/>
        </p:spPr>
        <p:txBody>
          <a:bodyPr wrap="square" rtlCol="0">
            <a:spAutoFit/>
          </a:bodyPr>
          <a:lstStyle/>
          <a:p>
            <a:r>
              <a:rPr lang="es-MX" sz="1400" b="1" dirty="0" smtClean="0">
                <a:solidFill>
                  <a:schemeClr val="accent4">
                    <a:lumMod val="50000"/>
                  </a:schemeClr>
                </a:solidFill>
              </a:rPr>
              <a:t>Eliminación de malezas</a:t>
            </a:r>
            <a:endParaRPr lang="es-MX" sz="1400" b="1" dirty="0">
              <a:solidFill>
                <a:schemeClr val="accent4">
                  <a:lumMod val="50000"/>
                </a:schemeClr>
              </a:solidFill>
            </a:endParaRPr>
          </a:p>
        </p:txBody>
      </p:sp>
      <p:sp>
        <p:nvSpPr>
          <p:cNvPr id="9" name="CuadroTexto 8"/>
          <p:cNvSpPr txBox="1"/>
          <p:nvPr/>
        </p:nvSpPr>
        <p:spPr>
          <a:xfrm>
            <a:off x="578126" y="6022779"/>
            <a:ext cx="3304075" cy="307777"/>
          </a:xfrm>
          <a:prstGeom prst="rect">
            <a:avLst/>
          </a:prstGeom>
          <a:noFill/>
        </p:spPr>
        <p:txBody>
          <a:bodyPr wrap="square" rtlCol="0">
            <a:spAutoFit/>
          </a:bodyPr>
          <a:lstStyle/>
          <a:p>
            <a:r>
              <a:rPr lang="es-MX" sz="1400" b="1" dirty="0" smtClean="0">
                <a:solidFill>
                  <a:schemeClr val="accent4">
                    <a:lumMod val="50000"/>
                  </a:schemeClr>
                </a:solidFill>
              </a:rPr>
              <a:t>Preparación de sustrato para macetas</a:t>
            </a:r>
            <a:endParaRPr lang="es-MX" sz="1400" b="1" dirty="0">
              <a:solidFill>
                <a:schemeClr val="accent4">
                  <a:lumMod val="50000"/>
                </a:schemeClr>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701" y="1758964"/>
            <a:ext cx="2712797" cy="2034598"/>
          </a:xfrm>
          <a:prstGeom prst="rect">
            <a:avLst/>
          </a:prstGeom>
          <a:ln>
            <a:noFill/>
          </a:ln>
          <a:effectLst>
            <a:softEdge rad="112500"/>
          </a:effectLst>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1871" y="1758964"/>
            <a:ext cx="2137893" cy="2034598"/>
          </a:xfrm>
          <a:prstGeom prst="rect">
            <a:avLst/>
          </a:prstGeom>
          <a:ln>
            <a:noFill/>
          </a:ln>
          <a:effectLst>
            <a:softEdge rad="112500"/>
          </a:effectLst>
        </p:spPr>
      </p:pic>
      <p:sp>
        <p:nvSpPr>
          <p:cNvPr id="12" name="CuadroTexto 11"/>
          <p:cNvSpPr txBox="1"/>
          <p:nvPr/>
        </p:nvSpPr>
        <p:spPr>
          <a:xfrm>
            <a:off x="7506171" y="3913089"/>
            <a:ext cx="3331400" cy="307777"/>
          </a:xfrm>
          <a:prstGeom prst="rect">
            <a:avLst/>
          </a:prstGeom>
          <a:noFill/>
        </p:spPr>
        <p:txBody>
          <a:bodyPr wrap="square" rtlCol="0">
            <a:spAutoFit/>
          </a:bodyPr>
          <a:lstStyle/>
          <a:p>
            <a:r>
              <a:rPr lang="es-MX" sz="1400" b="1" dirty="0" smtClean="0">
                <a:solidFill>
                  <a:schemeClr val="accent4">
                    <a:lumMod val="50000"/>
                  </a:schemeClr>
                </a:solidFill>
              </a:rPr>
              <a:t>Registro de conductividad eléctrica y pH</a:t>
            </a:r>
            <a:endParaRPr lang="es-MX" sz="1400" b="1" dirty="0">
              <a:solidFill>
                <a:schemeClr val="accent4">
                  <a:lumMod val="50000"/>
                </a:schemeClr>
              </a:solidFill>
            </a:endParaRPr>
          </a:p>
        </p:txBody>
      </p:sp>
      <p:pic>
        <p:nvPicPr>
          <p:cNvPr id="13" name="Imagen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1896" y="1747593"/>
            <a:ext cx="2601532" cy="1951149"/>
          </a:xfrm>
          <a:prstGeom prst="rect">
            <a:avLst/>
          </a:prstGeom>
          <a:ln>
            <a:noFill/>
          </a:ln>
          <a:effectLst>
            <a:softEdge rad="112500"/>
          </a:effectLst>
        </p:spPr>
      </p:pic>
      <p:sp>
        <p:nvSpPr>
          <p:cNvPr id="14" name="CuadroTexto 13"/>
          <p:cNvSpPr txBox="1"/>
          <p:nvPr/>
        </p:nvSpPr>
        <p:spPr>
          <a:xfrm>
            <a:off x="1139252" y="4351962"/>
            <a:ext cx="2052060" cy="307777"/>
          </a:xfrm>
          <a:prstGeom prst="rect">
            <a:avLst/>
          </a:prstGeom>
          <a:noFill/>
        </p:spPr>
        <p:txBody>
          <a:bodyPr wrap="square" rtlCol="0">
            <a:spAutoFit/>
          </a:bodyPr>
          <a:lstStyle/>
          <a:p>
            <a:r>
              <a:rPr lang="es-MX" sz="1400" b="1" dirty="0" smtClean="0">
                <a:solidFill>
                  <a:schemeClr val="accent4">
                    <a:lumMod val="50000"/>
                  </a:schemeClr>
                </a:solidFill>
              </a:rPr>
              <a:t>Monitoreo de humedad</a:t>
            </a:r>
            <a:endParaRPr lang="es-MX" sz="1400" b="1" dirty="0">
              <a:solidFill>
                <a:schemeClr val="accent4">
                  <a:lumMod val="50000"/>
                </a:schemeClr>
              </a:solidFill>
            </a:endParaRPr>
          </a:p>
        </p:txBody>
      </p:sp>
      <p:sp>
        <p:nvSpPr>
          <p:cNvPr id="15" name="CuadroTexto 14"/>
          <p:cNvSpPr txBox="1"/>
          <p:nvPr/>
        </p:nvSpPr>
        <p:spPr>
          <a:xfrm>
            <a:off x="3823317" y="3754867"/>
            <a:ext cx="2381529" cy="523220"/>
          </a:xfrm>
          <a:prstGeom prst="rect">
            <a:avLst/>
          </a:prstGeom>
          <a:noFill/>
        </p:spPr>
        <p:txBody>
          <a:bodyPr wrap="square" rtlCol="0">
            <a:spAutoFit/>
          </a:bodyPr>
          <a:lstStyle/>
          <a:p>
            <a:pPr algn="ctr"/>
            <a:r>
              <a:rPr lang="es-MX" sz="1400" b="1" dirty="0" smtClean="0">
                <a:solidFill>
                  <a:schemeClr val="accent4">
                    <a:lumMod val="50000"/>
                  </a:schemeClr>
                </a:solidFill>
              </a:rPr>
              <a:t>Colocación de válvulas reguladoras de presión</a:t>
            </a:r>
            <a:endParaRPr lang="es-MX" sz="1400" b="1" dirty="0">
              <a:solidFill>
                <a:schemeClr val="accent4">
                  <a:lumMod val="50000"/>
                </a:schemeClr>
              </a:solidFill>
            </a:endParaRPr>
          </a:p>
        </p:txBody>
      </p:sp>
      <p:pic>
        <p:nvPicPr>
          <p:cNvPr id="16" name="Imagen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3396" y="4292055"/>
            <a:ext cx="1773695" cy="1761225"/>
          </a:xfrm>
          <a:prstGeom prst="rect">
            <a:avLst/>
          </a:prstGeom>
          <a:ln>
            <a:noFill/>
          </a:ln>
          <a:effectLst>
            <a:softEdge rad="112500"/>
          </a:effectLst>
        </p:spPr>
      </p:pic>
      <p:sp>
        <p:nvSpPr>
          <p:cNvPr id="17" name="CuadroTexto 16"/>
          <p:cNvSpPr txBox="1"/>
          <p:nvPr/>
        </p:nvSpPr>
        <p:spPr>
          <a:xfrm>
            <a:off x="7407466" y="6053280"/>
            <a:ext cx="3902298" cy="307777"/>
          </a:xfrm>
          <a:prstGeom prst="rect">
            <a:avLst/>
          </a:prstGeom>
          <a:noFill/>
        </p:spPr>
        <p:txBody>
          <a:bodyPr wrap="square" rtlCol="0">
            <a:spAutoFit/>
          </a:bodyPr>
          <a:lstStyle/>
          <a:p>
            <a:r>
              <a:rPr lang="es-MX" sz="1400" b="1" dirty="0" smtClean="0">
                <a:solidFill>
                  <a:schemeClr val="accent4">
                    <a:lumMod val="50000"/>
                  </a:schemeClr>
                </a:solidFill>
              </a:rPr>
              <a:t>Revisión de trampas para insectos lepidópteros</a:t>
            </a:r>
            <a:endParaRPr lang="es-MX" sz="1400" b="1" dirty="0">
              <a:solidFill>
                <a:schemeClr val="accent4">
                  <a:lumMod val="50000"/>
                </a:schemeClr>
              </a:solidFill>
            </a:endParaRPr>
          </a:p>
        </p:txBody>
      </p:sp>
      <p:pic>
        <p:nvPicPr>
          <p:cNvPr id="18" name="Imagen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596" y="4665972"/>
            <a:ext cx="1997141" cy="1365925"/>
          </a:xfrm>
          <a:prstGeom prst="rect">
            <a:avLst/>
          </a:prstGeom>
          <a:ln>
            <a:noFill/>
          </a:ln>
          <a:effectLst>
            <a:softEdge rad="112500"/>
          </a:effectLst>
        </p:spPr>
      </p:pic>
      <p:pic>
        <p:nvPicPr>
          <p:cNvPr id="19" name="Imagen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889" y="1798791"/>
            <a:ext cx="2214997" cy="2506038"/>
          </a:xfrm>
          <a:prstGeom prst="rect">
            <a:avLst/>
          </a:prstGeom>
          <a:ln>
            <a:noFill/>
          </a:ln>
          <a:effectLst>
            <a:softEdge rad="112500"/>
          </a:effectLst>
        </p:spPr>
      </p:pic>
      <p:pic>
        <p:nvPicPr>
          <p:cNvPr id="20" name="Imagen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5521" y="4186629"/>
            <a:ext cx="2431616" cy="1823712"/>
          </a:xfrm>
          <a:prstGeom prst="rect">
            <a:avLst/>
          </a:prstGeom>
          <a:ln>
            <a:noFill/>
          </a:ln>
          <a:effectLst>
            <a:softEdge rad="112500"/>
          </a:effectLst>
        </p:spPr>
      </p:pic>
    </p:spTree>
    <p:extLst>
      <p:ext uri="{BB962C8B-B14F-4D97-AF65-F5344CB8AC3E}">
        <p14:creationId xmlns:p14="http://schemas.microsoft.com/office/powerpoint/2010/main" val="12904570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701897" y="617044"/>
            <a:ext cx="4617803" cy="461665"/>
          </a:xfrm>
          <a:prstGeom prst="rect">
            <a:avLst/>
          </a:prstGeom>
        </p:spPr>
        <p:txBody>
          <a:bodyPr wrap="none">
            <a:spAutoFit/>
          </a:bodyPr>
          <a:lstStyle/>
          <a:p>
            <a:r>
              <a:rPr lang="es-MX" sz="2400" b="1" dirty="0">
                <a:solidFill>
                  <a:schemeClr val="accent6">
                    <a:lumMod val="50000"/>
                  </a:schemeClr>
                </a:solidFill>
              </a:rPr>
              <a:t>Descripción técnica de actividades </a:t>
            </a:r>
            <a:endParaRPr lang="es-MX" sz="2400" dirty="0"/>
          </a:p>
        </p:txBody>
      </p:sp>
      <p:sp>
        <p:nvSpPr>
          <p:cNvPr id="5" name="CuadroTexto 4"/>
          <p:cNvSpPr txBox="1"/>
          <p:nvPr/>
        </p:nvSpPr>
        <p:spPr>
          <a:xfrm>
            <a:off x="4761547" y="1352282"/>
            <a:ext cx="2498501" cy="369332"/>
          </a:xfrm>
          <a:prstGeom prst="rect">
            <a:avLst/>
          </a:prstGeom>
          <a:noFill/>
        </p:spPr>
        <p:txBody>
          <a:bodyPr wrap="square" rtlCol="0">
            <a:spAutoFit/>
          </a:bodyPr>
          <a:lstStyle/>
          <a:p>
            <a:pPr algn="ctr"/>
            <a:r>
              <a:rPr lang="es-MX" b="1" dirty="0" smtClean="0">
                <a:solidFill>
                  <a:srgbClr val="9900CC"/>
                </a:solidFill>
                <a:latin typeface="Arial Black" panose="020B0A04020102020204" pitchFamily="34" charset="0"/>
              </a:rPr>
              <a:t>ZARZAMORA</a:t>
            </a:r>
            <a:endParaRPr lang="es-MX" b="1" dirty="0">
              <a:solidFill>
                <a:srgbClr val="9900CC"/>
              </a:solidFill>
              <a:latin typeface="Arial Black" panose="020B0A04020102020204" pitchFamily="34" charset="0"/>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501" y="2421227"/>
            <a:ext cx="3919472" cy="3136006"/>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6917" y="2421227"/>
            <a:ext cx="3717703" cy="3136006"/>
          </a:xfrm>
          <a:prstGeom prst="rect">
            <a:avLst/>
          </a:prstGeom>
        </p:spPr>
      </p:pic>
      <p:pic>
        <p:nvPicPr>
          <p:cNvPr id="2050" name="Picture 2" descr="Resultado de imagen para zarzamo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5541" y="3155324"/>
            <a:ext cx="2109808" cy="1356305"/>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5197017" y="1763643"/>
            <a:ext cx="1627561" cy="338554"/>
          </a:xfrm>
          <a:prstGeom prst="rect">
            <a:avLst/>
          </a:prstGeom>
        </p:spPr>
        <p:txBody>
          <a:bodyPr wrap="none">
            <a:spAutoFit/>
          </a:bodyPr>
          <a:lstStyle/>
          <a:p>
            <a:pPr algn="ctr"/>
            <a:r>
              <a:rPr lang="es-MX" sz="1600" b="1" i="1" dirty="0" smtClean="0">
                <a:solidFill>
                  <a:schemeClr val="bg1">
                    <a:lumMod val="50000"/>
                  </a:schemeClr>
                </a:solidFill>
                <a:latin typeface="+mj-lt"/>
              </a:rPr>
              <a:t>(</a:t>
            </a:r>
            <a:r>
              <a:rPr lang="es-MX" sz="1600" b="1" i="1" dirty="0" err="1" smtClean="0">
                <a:solidFill>
                  <a:schemeClr val="bg1">
                    <a:lumMod val="50000"/>
                  </a:schemeClr>
                </a:solidFill>
                <a:latin typeface="+mj-lt"/>
              </a:rPr>
              <a:t>Rubus</a:t>
            </a:r>
            <a:r>
              <a:rPr lang="es-MX" sz="1600" b="1" i="1" dirty="0" smtClean="0">
                <a:solidFill>
                  <a:schemeClr val="bg1">
                    <a:lumMod val="50000"/>
                  </a:schemeClr>
                </a:solidFill>
                <a:latin typeface="+mj-lt"/>
              </a:rPr>
              <a:t> </a:t>
            </a:r>
            <a:r>
              <a:rPr lang="es-MX" sz="1600" b="1" i="1" dirty="0" err="1" smtClean="0">
                <a:solidFill>
                  <a:schemeClr val="bg1">
                    <a:lumMod val="50000"/>
                  </a:schemeClr>
                </a:solidFill>
                <a:latin typeface="+mj-lt"/>
              </a:rPr>
              <a:t>ulmifolius</a:t>
            </a:r>
            <a:r>
              <a:rPr lang="es-MX" sz="1600" b="1" i="1" dirty="0" smtClean="0">
                <a:solidFill>
                  <a:schemeClr val="bg1">
                    <a:lumMod val="50000"/>
                  </a:schemeClr>
                </a:solidFill>
                <a:latin typeface="+mj-lt"/>
              </a:rPr>
              <a:t>)</a:t>
            </a:r>
            <a:endParaRPr lang="es-MX" sz="1600" dirty="0">
              <a:latin typeface="+mj-lt"/>
            </a:endParaRPr>
          </a:p>
        </p:txBody>
      </p:sp>
    </p:spTree>
    <p:extLst>
      <p:ext uri="{BB962C8B-B14F-4D97-AF65-F5344CB8AC3E}">
        <p14:creationId xmlns:p14="http://schemas.microsoft.com/office/powerpoint/2010/main" val="19887728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701897" y="617044"/>
            <a:ext cx="4617803" cy="461665"/>
          </a:xfrm>
          <a:prstGeom prst="rect">
            <a:avLst/>
          </a:prstGeom>
        </p:spPr>
        <p:txBody>
          <a:bodyPr wrap="none">
            <a:spAutoFit/>
          </a:bodyPr>
          <a:lstStyle/>
          <a:p>
            <a:r>
              <a:rPr lang="es-MX" sz="2400" b="1" dirty="0">
                <a:solidFill>
                  <a:schemeClr val="accent6">
                    <a:lumMod val="50000"/>
                  </a:schemeClr>
                </a:solidFill>
              </a:rPr>
              <a:t>Descripción técnica de actividades </a:t>
            </a:r>
            <a:endParaRPr lang="es-MX" sz="2400" dirty="0"/>
          </a:p>
        </p:txBody>
      </p:sp>
      <p:sp>
        <p:nvSpPr>
          <p:cNvPr id="5" name="CuadroTexto 4"/>
          <p:cNvSpPr txBox="1"/>
          <p:nvPr/>
        </p:nvSpPr>
        <p:spPr>
          <a:xfrm>
            <a:off x="3534445" y="1300766"/>
            <a:ext cx="4952706" cy="369332"/>
          </a:xfrm>
          <a:prstGeom prst="rect">
            <a:avLst/>
          </a:prstGeom>
          <a:noFill/>
        </p:spPr>
        <p:txBody>
          <a:bodyPr wrap="square" rtlCol="0">
            <a:spAutoFit/>
          </a:bodyPr>
          <a:lstStyle/>
          <a:p>
            <a:pPr algn="ctr"/>
            <a:r>
              <a:rPr lang="es-MX" b="1" dirty="0" smtClean="0">
                <a:solidFill>
                  <a:schemeClr val="tx2">
                    <a:lumMod val="60000"/>
                    <a:lumOff val="40000"/>
                  </a:schemeClr>
                </a:solidFill>
                <a:latin typeface="+mj-lt"/>
              </a:rPr>
              <a:t>Plagas y enfermedades encontradas</a:t>
            </a:r>
            <a:endParaRPr lang="es-MX" b="1" dirty="0">
              <a:solidFill>
                <a:schemeClr val="tx2">
                  <a:lumMod val="60000"/>
                  <a:lumOff val="40000"/>
                </a:schemeClr>
              </a:solidFill>
              <a:latin typeface="+mj-lt"/>
            </a:endParaRPr>
          </a:p>
        </p:txBody>
      </p:sp>
      <p:sp>
        <p:nvSpPr>
          <p:cNvPr id="7" name="CuadroTexto 6"/>
          <p:cNvSpPr txBox="1"/>
          <p:nvPr/>
        </p:nvSpPr>
        <p:spPr>
          <a:xfrm>
            <a:off x="836996" y="5100034"/>
            <a:ext cx="991804" cy="307777"/>
          </a:xfrm>
          <a:prstGeom prst="rect">
            <a:avLst/>
          </a:prstGeom>
          <a:noFill/>
        </p:spPr>
        <p:txBody>
          <a:bodyPr wrap="square" rtlCol="0">
            <a:spAutoFit/>
          </a:bodyPr>
          <a:lstStyle/>
          <a:p>
            <a:r>
              <a:rPr lang="es-MX" sz="1400" b="1" dirty="0" smtClean="0">
                <a:solidFill>
                  <a:schemeClr val="accent4">
                    <a:lumMod val="50000"/>
                  </a:schemeClr>
                </a:solidFill>
              </a:rPr>
              <a:t>Monitoreo</a:t>
            </a:r>
            <a:endParaRPr lang="es-MX" sz="1400" b="1" dirty="0">
              <a:solidFill>
                <a:schemeClr val="accent4">
                  <a:lumMod val="50000"/>
                </a:schemeClr>
              </a:solidFill>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86" y="1764612"/>
            <a:ext cx="2138024" cy="3108241"/>
          </a:xfrm>
          <a:prstGeom prst="rect">
            <a:avLst/>
          </a:prstGeom>
          <a:ln>
            <a:solidFill>
              <a:schemeClr val="accent6"/>
            </a:solidFill>
          </a:ln>
        </p:spPr>
      </p:pic>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852" y="1892154"/>
            <a:ext cx="1424758" cy="2242363"/>
          </a:xfrm>
          <a:prstGeom prst="ellipse">
            <a:avLst/>
          </a:prstGeom>
          <a:ln>
            <a:noFill/>
          </a:ln>
          <a:effectLst>
            <a:softEdge rad="112500"/>
          </a:effectLst>
        </p:spPr>
      </p:pic>
      <p:sp>
        <p:nvSpPr>
          <p:cNvPr id="12" name="CuadroTexto 11"/>
          <p:cNvSpPr txBox="1"/>
          <p:nvPr/>
        </p:nvSpPr>
        <p:spPr>
          <a:xfrm>
            <a:off x="2604971" y="5560592"/>
            <a:ext cx="1623583" cy="307777"/>
          </a:xfrm>
          <a:prstGeom prst="rect">
            <a:avLst/>
          </a:prstGeom>
          <a:noFill/>
        </p:spPr>
        <p:txBody>
          <a:bodyPr wrap="square" rtlCol="0">
            <a:spAutoFit/>
          </a:bodyPr>
          <a:lstStyle/>
          <a:p>
            <a:r>
              <a:rPr lang="es-MX" sz="1400" b="1" i="1" dirty="0" err="1" smtClean="0">
                <a:solidFill>
                  <a:schemeClr val="accent4"/>
                </a:solidFill>
              </a:rPr>
              <a:t>Tetranichus</a:t>
            </a:r>
            <a:r>
              <a:rPr lang="es-MX" sz="1400" b="1" i="1" dirty="0" smtClean="0">
                <a:solidFill>
                  <a:schemeClr val="accent4"/>
                </a:solidFill>
              </a:rPr>
              <a:t> </a:t>
            </a:r>
            <a:r>
              <a:rPr lang="es-MX" sz="1400" b="1" i="1" dirty="0" err="1" smtClean="0">
                <a:solidFill>
                  <a:schemeClr val="accent4"/>
                </a:solidFill>
              </a:rPr>
              <a:t>urticae</a:t>
            </a:r>
            <a:endParaRPr lang="es-MX" sz="1400" b="1" i="1" dirty="0">
              <a:solidFill>
                <a:schemeClr val="accent4"/>
              </a:solidFill>
            </a:endParaRPr>
          </a:p>
        </p:txBody>
      </p:sp>
      <p:sp>
        <p:nvSpPr>
          <p:cNvPr id="14" name="CuadroTexto 13"/>
          <p:cNvSpPr txBox="1"/>
          <p:nvPr/>
        </p:nvSpPr>
        <p:spPr>
          <a:xfrm>
            <a:off x="2915178" y="5886325"/>
            <a:ext cx="986437" cy="307777"/>
          </a:xfrm>
          <a:prstGeom prst="rect">
            <a:avLst/>
          </a:prstGeom>
          <a:noFill/>
        </p:spPr>
        <p:txBody>
          <a:bodyPr wrap="square" rtlCol="0">
            <a:spAutoFit/>
          </a:bodyPr>
          <a:lstStyle/>
          <a:p>
            <a:r>
              <a:rPr lang="es-MX" sz="1400" b="1" dirty="0" smtClean="0">
                <a:solidFill>
                  <a:schemeClr val="bg2">
                    <a:lumMod val="50000"/>
                  </a:schemeClr>
                </a:solidFill>
              </a:rPr>
              <a:t>Araña roja</a:t>
            </a:r>
            <a:endParaRPr lang="es-MX" sz="1400" b="1" dirty="0">
              <a:solidFill>
                <a:schemeClr val="bg2">
                  <a:lumMod val="50000"/>
                </a:schemeClr>
              </a:solidFill>
            </a:endParaRPr>
          </a:p>
        </p:txBody>
      </p:sp>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938" y="1987213"/>
            <a:ext cx="2362062" cy="1684857"/>
          </a:xfrm>
          <a:prstGeom prst="ellipse">
            <a:avLst/>
          </a:prstGeom>
          <a:ln>
            <a:noFill/>
          </a:ln>
          <a:effectLst>
            <a:softEdge rad="112500"/>
          </a:effectLst>
        </p:spPr>
      </p:pic>
      <p:sp>
        <p:nvSpPr>
          <p:cNvPr id="16" name="CuadroTexto 15"/>
          <p:cNvSpPr txBox="1"/>
          <p:nvPr/>
        </p:nvSpPr>
        <p:spPr>
          <a:xfrm>
            <a:off x="10229990" y="3689241"/>
            <a:ext cx="1962010" cy="307777"/>
          </a:xfrm>
          <a:prstGeom prst="rect">
            <a:avLst/>
          </a:prstGeom>
          <a:noFill/>
        </p:spPr>
        <p:txBody>
          <a:bodyPr wrap="square" rtlCol="0">
            <a:spAutoFit/>
          </a:bodyPr>
          <a:lstStyle/>
          <a:p>
            <a:r>
              <a:rPr lang="es-MX" sz="1400" b="1" i="1" dirty="0" err="1" smtClean="0">
                <a:solidFill>
                  <a:schemeClr val="accent4"/>
                </a:solidFill>
              </a:rPr>
              <a:t>Peronospora</a:t>
            </a:r>
            <a:r>
              <a:rPr lang="es-MX" sz="1400" b="1" i="1" dirty="0" smtClean="0">
                <a:solidFill>
                  <a:schemeClr val="accent4"/>
                </a:solidFill>
              </a:rPr>
              <a:t> </a:t>
            </a:r>
            <a:r>
              <a:rPr lang="es-MX" sz="1400" b="1" i="1" dirty="0" err="1" smtClean="0">
                <a:solidFill>
                  <a:schemeClr val="accent4"/>
                </a:solidFill>
              </a:rPr>
              <a:t>sparsa</a:t>
            </a:r>
            <a:r>
              <a:rPr lang="es-MX" sz="1400" b="1" i="1" dirty="0" smtClean="0">
                <a:solidFill>
                  <a:schemeClr val="accent4"/>
                </a:solidFill>
              </a:rPr>
              <a:t> </a:t>
            </a:r>
            <a:endParaRPr lang="es-MX" sz="1400" b="1" i="1" dirty="0">
              <a:solidFill>
                <a:schemeClr val="accent4"/>
              </a:solidFill>
            </a:endParaRPr>
          </a:p>
        </p:txBody>
      </p:sp>
      <p:sp>
        <p:nvSpPr>
          <p:cNvPr id="17" name="CuadroTexto 16"/>
          <p:cNvSpPr txBox="1"/>
          <p:nvPr/>
        </p:nvSpPr>
        <p:spPr>
          <a:xfrm>
            <a:off x="10777161" y="3980629"/>
            <a:ext cx="986437" cy="307777"/>
          </a:xfrm>
          <a:prstGeom prst="rect">
            <a:avLst/>
          </a:prstGeom>
          <a:noFill/>
        </p:spPr>
        <p:txBody>
          <a:bodyPr wrap="square" rtlCol="0">
            <a:spAutoFit/>
          </a:bodyPr>
          <a:lstStyle/>
          <a:p>
            <a:r>
              <a:rPr lang="es-MX" sz="1400" b="1" dirty="0" err="1" smtClean="0">
                <a:solidFill>
                  <a:schemeClr val="bg2">
                    <a:lumMod val="50000"/>
                  </a:schemeClr>
                </a:solidFill>
              </a:rPr>
              <a:t>Mildiù</a:t>
            </a:r>
            <a:endParaRPr lang="es-MX" sz="1400" b="1" dirty="0">
              <a:solidFill>
                <a:schemeClr val="bg2">
                  <a:lumMod val="50000"/>
                </a:schemeClr>
              </a:solidFill>
            </a:endParaRPr>
          </a:p>
        </p:txBody>
      </p:sp>
      <p:pic>
        <p:nvPicPr>
          <p:cNvPr id="18" name="Imagen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2459" y="2005555"/>
            <a:ext cx="2120721" cy="1817340"/>
          </a:xfrm>
          <a:prstGeom prst="ellipse">
            <a:avLst/>
          </a:prstGeom>
          <a:ln>
            <a:noFill/>
          </a:ln>
          <a:effectLst>
            <a:softEdge rad="112500"/>
          </a:effectLst>
        </p:spPr>
      </p:pic>
      <p:sp>
        <p:nvSpPr>
          <p:cNvPr id="20" name="CuadroTexto 19"/>
          <p:cNvSpPr txBox="1"/>
          <p:nvPr/>
        </p:nvSpPr>
        <p:spPr>
          <a:xfrm>
            <a:off x="4656696" y="3690412"/>
            <a:ext cx="2176331" cy="307777"/>
          </a:xfrm>
          <a:prstGeom prst="rect">
            <a:avLst/>
          </a:prstGeom>
          <a:noFill/>
        </p:spPr>
        <p:txBody>
          <a:bodyPr wrap="square" rtlCol="0">
            <a:spAutoFit/>
          </a:bodyPr>
          <a:lstStyle/>
          <a:p>
            <a:r>
              <a:rPr lang="es-MX" sz="1400" b="1" i="1" dirty="0" err="1">
                <a:solidFill>
                  <a:schemeClr val="accent4"/>
                </a:solidFill>
              </a:rPr>
              <a:t>S</a:t>
            </a:r>
            <a:r>
              <a:rPr lang="es-MX" sz="1400" b="1" i="1" dirty="0" err="1" smtClean="0">
                <a:solidFill>
                  <a:schemeClr val="accent4"/>
                </a:solidFill>
              </a:rPr>
              <a:t>teneotarsonemus</a:t>
            </a:r>
            <a:r>
              <a:rPr lang="es-MX" sz="1400" b="1" i="1" dirty="0" smtClean="0">
                <a:solidFill>
                  <a:schemeClr val="accent4"/>
                </a:solidFill>
              </a:rPr>
              <a:t> </a:t>
            </a:r>
            <a:r>
              <a:rPr lang="es-MX" sz="1400" b="1" i="1" dirty="0" err="1">
                <a:solidFill>
                  <a:schemeClr val="accent4"/>
                </a:solidFill>
              </a:rPr>
              <a:t>pallidus</a:t>
            </a:r>
            <a:endParaRPr lang="es-MX" sz="1400" b="1" i="1" dirty="0">
              <a:solidFill>
                <a:schemeClr val="accent4"/>
              </a:solidFill>
            </a:endParaRPr>
          </a:p>
        </p:txBody>
      </p:sp>
      <p:pic>
        <p:nvPicPr>
          <p:cNvPr id="21" name="Imagen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5932" y="2107722"/>
            <a:ext cx="1760113" cy="1647477"/>
          </a:xfrm>
          <a:prstGeom prst="ellipse">
            <a:avLst/>
          </a:prstGeom>
          <a:ln>
            <a:noFill/>
          </a:ln>
          <a:effectLst>
            <a:softEdge rad="112500"/>
          </a:effectLst>
        </p:spPr>
      </p:pic>
      <p:pic>
        <p:nvPicPr>
          <p:cNvPr id="22" name="Imagen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0585" y="4312240"/>
            <a:ext cx="2709765" cy="1450189"/>
          </a:xfrm>
          <a:prstGeom prst="ellipse">
            <a:avLst/>
          </a:prstGeom>
          <a:ln>
            <a:noFill/>
          </a:ln>
          <a:effectLst>
            <a:softEdge rad="112500"/>
          </a:effectLst>
        </p:spPr>
      </p:pic>
      <p:sp>
        <p:nvSpPr>
          <p:cNvPr id="23" name="CuadroTexto 22"/>
          <p:cNvSpPr txBox="1"/>
          <p:nvPr/>
        </p:nvSpPr>
        <p:spPr>
          <a:xfrm>
            <a:off x="10234296" y="5702475"/>
            <a:ext cx="2176331" cy="307777"/>
          </a:xfrm>
          <a:prstGeom prst="rect">
            <a:avLst/>
          </a:prstGeom>
          <a:noFill/>
        </p:spPr>
        <p:txBody>
          <a:bodyPr wrap="square" rtlCol="0">
            <a:spAutoFit/>
          </a:bodyPr>
          <a:lstStyle/>
          <a:p>
            <a:r>
              <a:rPr lang="es-MX" sz="1400" b="1" i="1" dirty="0" err="1" smtClean="0">
                <a:solidFill>
                  <a:schemeClr val="accent4"/>
                </a:solidFill>
              </a:rPr>
              <a:t>Botrytis</a:t>
            </a:r>
            <a:r>
              <a:rPr lang="es-MX" sz="1400" b="1" i="1" dirty="0" smtClean="0">
                <a:solidFill>
                  <a:schemeClr val="accent4"/>
                </a:solidFill>
              </a:rPr>
              <a:t> </a:t>
            </a:r>
            <a:r>
              <a:rPr lang="es-MX" sz="1400" b="1" i="1" dirty="0" err="1" smtClean="0">
                <a:solidFill>
                  <a:schemeClr val="accent4"/>
                </a:solidFill>
              </a:rPr>
              <a:t>cinerea</a:t>
            </a:r>
            <a:endParaRPr lang="es-MX" sz="1400" b="1" i="1" dirty="0">
              <a:solidFill>
                <a:schemeClr val="accent4"/>
              </a:solidFill>
            </a:endParaRPr>
          </a:p>
        </p:txBody>
      </p:sp>
      <p:sp>
        <p:nvSpPr>
          <p:cNvPr id="24" name="CuadroTexto 23"/>
          <p:cNvSpPr txBox="1"/>
          <p:nvPr/>
        </p:nvSpPr>
        <p:spPr>
          <a:xfrm>
            <a:off x="5026339" y="3948468"/>
            <a:ext cx="1611447" cy="307777"/>
          </a:xfrm>
          <a:prstGeom prst="rect">
            <a:avLst/>
          </a:prstGeom>
          <a:noFill/>
        </p:spPr>
        <p:txBody>
          <a:bodyPr wrap="square" rtlCol="0">
            <a:spAutoFit/>
          </a:bodyPr>
          <a:lstStyle/>
          <a:p>
            <a:r>
              <a:rPr lang="es-MX" sz="1400" b="1" dirty="0" smtClean="0">
                <a:solidFill>
                  <a:schemeClr val="bg2">
                    <a:lumMod val="50000"/>
                  </a:schemeClr>
                </a:solidFill>
              </a:rPr>
              <a:t>Araña </a:t>
            </a:r>
            <a:r>
              <a:rPr lang="es-MX" sz="1400" b="1" dirty="0" err="1" smtClean="0">
                <a:solidFill>
                  <a:schemeClr val="bg2">
                    <a:lumMod val="50000"/>
                  </a:schemeClr>
                </a:solidFill>
              </a:rPr>
              <a:t>ciclamina</a:t>
            </a:r>
            <a:endParaRPr lang="es-MX" sz="1400" b="1" dirty="0">
              <a:solidFill>
                <a:schemeClr val="bg2">
                  <a:lumMod val="50000"/>
                </a:schemeClr>
              </a:solidFill>
            </a:endParaRPr>
          </a:p>
        </p:txBody>
      </p:sp>
      <p:sp>
        <p:nvSpPr>
          <p:cNvPr id="25" name="CuadroTexto 24"/>
          <p:cNvSpPr txBox="1"/>
          <p:nvPr/>
        </p:nvSpPr>
        <p:spPr>
          <a:xfrm>
            <a:off x="8442562" y="6085553"/>
            <a:ext cx="1956561" cy="310186"/>
          </a:xfrm>
          <a:prstGeom prst="rect">
            <a:avLst/>
          </a:prstGeom>
          <a:noFill/>
        </p:spPr>
        <p:txBody>
          <a:bodyPr wrap="square" rtlCol="0">
            <a:spAutoFit/>
          </a:bodyPr>
          <a:lstStyle/>
          <a:p>
            <a:r>
              <a:rPr lang="es-MX" sz="1400" b="1" dirty="0" smtClean="0">
                <a:solidFill>
                  <a:schemeClr val="bg2">
                    <a:lumMod val="50000"/>
                  </a:schemeClr>
                </a:solidFill>
              </a:rPr>
              <a:t>Pudrición de frutos</a:t>
            </a:r>
            <a:endParaRPr lang="es-MX" sz="1400" b="1" dirty="0">
              <a:solidFill>
                <a:schemeClr val="bg2">
                  <a:lumMod val="50000"/>
                </a:schemeClr>
              </a:solidFill>
            </a:endParaRPr>
          </a:p>
        </p:txBody>
      </p:sp>
      <p:pic>
        <p:nvPicPr>
          <p:cNvPr id="26" name="Imagen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4291" y="4238674"/>
            <a:ext cx="2896986" cy="1468218"/>
          </a:xfrm>
          <a:prstGeom prst="ellipse">
            <a:avLst/>
          </a:prstGeom>
          <a:ln>
            <a:noFill/>
          </a:ln>
          <a:effectLst>
            <a:softEdge rad="112500"/>
          </a:effectLst>
        </p:spPr>
      </p:pic>
      <p:sp>
        <p:nvSpPr>
          <p:cNvPr id="27" name="CuadroTexto 26"/>
          <p:cNvSpPr txBox="1"/>
          <p:nvPr/>
        </p:nvSpPr>
        <p:spPr>
          <a:xfrm>
            <a:off x="6972462" y="5578548"/>
            <a:ext cx="1623583" cy="307777"/>
          </a:xfrm>
          <a:prstGeom prst="rect">
            <a:avLst/>
          </a:prstGeom>
          <a:noFill/>
        </p:spPr>
        <p:txBody>
          <a:bodyPr wrap="square" rtlCol="0">
            <a:spAutoFit/>
          </a:bodyPr>
          <a:lstStyle/>
          <a:p>
            <a:r>
              <a:rPr lang="es-MX" sz="1400" b="1" i="1" dirty="0" smtClean="0">
                <a:solidFill>
                  <a:schemeClr val="accent4"/>
                </a:solidFill>
              </a:rPr>
              <a:t>Drosophila </a:t>
            </a:r>
            <a:r>
              <a:rPr lang="es-MX" sz="1400" b="1" i="1" dirty="0" err="1" smtClean="0">
                <a:solidFill>
                  <a:schemeClr val="accent4"/>
                </a:solidFill>
              </a:rPr>
              <a:t>suzukii</a:t>
            </a:r>
            <a:endParaRPr lang="es-MX" sz="1400" b="1" i="1" dirty="0">
              <a:solidFill>
                <a:schemeClr val="accent4"/>
              </a:solidFill>
            </a:endParaRPr>
          </a:p>
        </p:txBody>
      </p:sp>
      <p:pic>
        <p:nvPicPr>
          <p:cNvPr id="28" name="Imagen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69020" y="2115532"/>
            <a:ext cx="1139635" cy="1450189"/>
          </a:xfrm>
          <a:prstGeom prst="rect">
            <a:avLst/>
          </a:prstGeom>
          <a:ln>
            <a:noFill/>
          </a:ln>
          <a:effectLst>
            <a:softEdge rad="112500"/>
          </a:effectLst>
        </p:spPr>
      </p:pic>
      <p:sp>
        <p:nvSpPr>
          <p:cNvPr id="29" name="CuadroTexto 28"/>
          <p:cNvSpPr txBox="1"/>
          <p:nvPr/>
        </p:nvSpPr>
        <p:spPr>
          <a:xfrm>
            <a:off x="7997009" y="3630219"/>
            <a:ext cx="1403576" cy="307777"/>
          </a:xfrm>
          <a:prstGeom prst="rect">
            <a:avLst/>
          </a:prstGeom>
          <a:noFill/>
        </p:spPr>
        <p:txBody>
          <a:bodyPr wrap="square" rtlCol="0">
            <a:spAutoFit/>
          </a:bodyPr>
          <a:lstStyle/>
          <a:p>
            <a:r>
              <a:rPr lang="es-MX" sz="1400" b="1" i="1" dirty="0" err="1">
                <a:solidFill>
                  <a:schemeClr val="accent4"/>
                </a:solidFill>
              </a:rPr>
              <a:t>Acalitus</a:t>
            </a:r>
            <a:r>
              <a:rPr lang="es-MX" sz="1400" b="1" i="1" dirty="0">
                <a:solidFill>
                  <a:schemeClr val="accent4"/>
                </a:solidFill>
              </a:rPr>
              <a:t> </a:t>
            </a:r>
            <a:r>
              <a:rPr lang="es-MX" sz="1400" b="1" i="1" dirty="0" err="1">
                <a:solidFill>
                  <a:schemeClr val="accent4"/>
                </a:solidFill>
              </a:rPr>
              <a:t>essigi</a:t>
            </a:r>
            <a:endParaRPr lang="es-MX" sz="1400" b="1" i="1" dirty="0">
              <a:solidFill>
                <a:schemeClr val="accent4"/>
              </a:solidFill>
            </a:endParaRPr>
          </a:p>
        </p:txBody>
      </p:sp>
      <p:sp>
        <p:nvSpPr>
          <p:cNvPr id="30" name="CuadroTexto 29"/>
          <p:cNvSpPr txBox="1"/>
          <p:nvPr/>
        </p:nvSpPr>
        <p:spPr>
          <a:xfrm>
            <a:off x="7994104" y="3910528"/>
            <a:ext cx="1426739" cy="307777"/>
          </a:xfrm>
          <a:prstGeom prst="rect">
            <a:avLst/>
          </a:prstGeom>
          <a:noFill/>
        </p:spPr>
        <p:txBody>
          <a:bodyPr wrap="square" rtlCol="0">
            <a:spAutoFit/>
          </a:bodyPr>
          <a:lstStyle/>
          <a:p>
            <a:r>
              <a:rPr lang="es-MX" sz="1400" b="1" dirty="0" smtClean="0">
                <a:solidFill>
                  <a:schemeClr val="bg2">
                    <a:lumMod val="50000"/>
                  </a:schemeClr>
                </a:solidFill>
              </a:rPr>
              <a:t>Red </a:t>
            </a:r>
            <a:r>
              <a:rPr lang="es-MX" sz="1400" b="1" dirty="0" err="1" smtClean="0">
                <a:solidFill>
                  <a:schemeClr val="bg2">
                    <a:lumMod val="50000"/>
                  </a:schemeClr>
                </a:solidFill>
              </a:rPr>
              <a:t>berry</a:t>
            </a:r>
            <a:r>
              <a:rPr lang="es-MX" sz="1400" b="1" dirty="0" smtClean="0">
                <a:solidFill>
                  <a:schemeClr val="bg2">
                    <a:lumMod val="50000"/>
                  </a:schemeClr>
                </a:solidFill>
              </a:rPr>
              <a:t> mite</a:t>
            </a:r>
            <a:endParaRPr lang="es-MX" sz="1400" b="1" dirty="0">
              <a:solidFill>
                <a:schemeClr val="bg2">
                  <a:lumMod val="50000"/>
                </a:schemeClr>
              </a:solidFill>
            </a:endParaRPr>
          </a:p>
        </p:txBody>
      </p:sp>
      <p:pic>
        <p:nvPicPr>
          <p:cNvPr id="31" name="Imagen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71899" y="4283316"/>
            <a:ext cx="1878412" cy="1559893"/>
          </a:xfrm>
          <a:prstGeom prst="ellipse">
            <a:avLst/>
          </a:prstGeom>
          <a:ln>
            <a:noFill/>
          </a:ln>
          <a:effectLst>
            <a:softEdge rad="112500"/>
          </a:effectLst>
        </p:spPr>
      </p:pic>
      <p:sp>
        <p:nvSpPr>
          <p:cNvPr id="32" name="CuadroTexto 31"/>
          <p:cNvSpPr txBox="1"/>
          <p:nvPr/>
        </p:nvSpPr>
        <p:spPr>
          <a:xfrm>
            <a:off x="4493660" y="5781845"/>
            <a:ext cx="1623583" cy="307777"/>
          </a:xfrm>
          <a:prstGeom prst="rect">
            <a:avLst/>
          </a:prstGeom>
          <a:noFill/>
        </p:spPr>
        <p:txBody>
          <a:bodyPr wrap="square" rtlCol="0">
            <a:spAutoFit/>
          </a:bodyPr>
          <a:lstStyle/>
          <a:p>
            <a:r>
              <a:rPr lang="es-MX" sz="1400" b="1" i="1" dirty="0" err="1" smtClean="0">
                <a:solidFill>
                  <a:schemeClr val="accent4"/>
                </a:solidFill>
              </a:rPr>
              <a:t>Alternaria</a:t>
            </a:r>
            <a:r>
              <a:rPr lang="es-MX" sz="1400" b="1" i="1" dirty="0" smtClean="0">
                <a:solidFill>
                  <a:schemeClr val="accent4"/>
                </a:solidFill>
              </a:rPr>
              <a:t> </a:t>
            </a:r>
            <a:r>
              <a:rPr lang="es-MX" sz="1400" b="1" i="1" dirty="0" err="1" smtClean="0">
                <a:solidFill>
                  <a:schemeClr val="accent4"/>
                </a:solidFill>
              </a:rPr>
              <a:t>spp</a:t>
            </a:r>
            <a:r>
              <a:rPr lang="es-MX" sz="1400" b="1" i="1" dirty="0" smtClean="0">
                <a:solidFill>
                  <a:schemeClr val="accent4"/>
                </a:solidFill>
              </a:rPr>
              <a:t>.</a:t>
            </a:r>
            <a:endParaRPr lang="es-MX" sz="1400" b="1" i="1" dirty="0">
              <a:solidFill>
                <a:schemeClr val="accent4"/>
              </a:solidFill>
            </a:endParaRPr>
          </a:p>
        </p:txBody>
      </p:sp>
      <p:sp>
        <p:nvSpPr>
          <p:cNvPr id="33" name="CuadroTexto 32"/>
          <p:cNvSpPr txBox="1"/>
          <p:nvPr/>
        </p:nvSpPr>
        <p:spPr>
          <a:xfrm>
            <a:off x="4426728" y="6086757"/>
            <a:ext cx="1690515" cy="307777"/>
          </a:xfrm>
          <a:prstGeom prst="rect">
            <a:avLst/>
          </a:prstGeom>
          <a:noFill/>
        </p:spPr>
        <p:txBody>
          <a:bodyPr wrap="square" rtlCol="0">
            <a:spAutoFit/>
          </a:bodyPr>
          <a:lstStyle/>
          <a:p>
            <a:r>
              <a:rPr lang="es-MX" sz="1400" b="1" dirty="0" smtClean="0">
                <a:solidFill>
                  <a:schemeClr val="bg2">
                    <a:lumMod val="50000"/>
                  </a:schemeClr>
                </a:solidFill>
              </a:rPr>
              <a:t>Tizón de la hoja</a:t>
            </a:r>
            <a:endParaRPr lang="es-MX" sz="1400" b="1" dirty="0">
              <a:solidFill>
                <a:schemeClr val="bg2">
                  <a:lumMod val="50000"/>
                </a:schemeClr>
              </a:solidFill>
            </a:endParaRPr>
          </a:p>
        </p:txBody>
      </p:sp>
      <p:pic>
        <p:nvPicPr>
          <p:cNvPr id="34" name="Imagen 3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50951" y="4075286"/>
            <a:ext cx="1311753" cy="1515297"/>
          </a:xfrm>
          <a:prstGeom prst="rect">
            <a:avLst/>
          </a:prstGeom>
          <a:ln>
            <a:noFill/>
          </a:ln>
          <a:effectLst>
            <a:softEdge rad="112500"/>
          </a:effectLst>
        </p:spPr>
      </p:pic>
    </p:spTree>
    <p:extLst>
      <p:ext uri="{BB962C8B-B14F-4D97-AF65-F5344CB8AC3E}">
        <p14:creationId xmlns:p14="http://schemas.microsoft.com/office/powerpoint/2010/main" val="35992699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01897" y="617044"/>
            <a:ext cx="4617803" cy="461665"/>
          </a:xfrm>
          <a:prstGeom prst="rect">
            <a:avLst/>
          </a:prstGeom>
        </p:spPr>
        <p:txBody>
          <a:bodyPr wrap="none">
            <a:spAutoFit/>
          </a:bodyPr>
          <a:lstStyle/>
          <a:p>
            <a:r>
              <a:rPr lang="es-MX" sz="2400" b="1" dirty="0">
                <a:solidFill>
                  <a:schemeClr val="accent6">
                    <a:lumMod val="50000"/>
                  </a:schemeClr>
                </a:solidFill>
              </a:rPr>
              <a:t>Descripción técnica de actividades </a:t>
            </a:r>
            <a:endParaRPr lang="es-MX" sz="2400" dirty="0"/>
          </a:p>
        </p:txBody>
      </p:sp>
      <p:sp>
        <p:nvSpPr>
          <p:cNvPr id="5" name="CuadroTexto 4"/>
          <p:cNvSpPr txBox="1"/>
          <p:nvPr/>
        </p:nvSpPr>
        <p:spPr>
          <a:xfrm>
            <a:off x="3534445" y="1300766"/>
            <a:ext cx="4952706" cy="369332"/>
          </a:xfrm>
          <a:prstGeom prst="rect">
            <a:avLst/>
          </a:prstGeom>
          <a:noFill/>
        </p:spPr>
        <p:txBody>
          <a:bodyPr wrap="square" rtlCol="0">
            <a:spAutoFit/>
          </a:bodyPr>
          <a:lstStyle/>
          <a:p>
            <a:pPr algn="ctr"/>
            <a:r>
              <a:rPr lang="es-MX" b="1" dirty="0" smtClean="0">
                <a:solidFill>
                  <a:schemeClr val="accent5">
                    <a:lumMod val="50000"/>
                  </a:schemeClr>
                </a:solidFill>
                <a:latin typeface="+mj-lt"/>
              </a:rPr>
              <a:t>Otras labores de monitoreo</a:t>
            </a:r>
            <a:endParaRPr lang="es-MX" b="1" dirty="0">
              <a:solidFill>
                <a:schemeClr val="accent5">
                  <a:lumMod val="50000"/>
                </a:schemeClr>
              </a:solidFill>
              <a:latin typeface="+mj-lt"/>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065" y="2371655"/>
            <a:ext cx="2773251" cy="2611543"/>
          </a:xfrm>
          <a:prstGeom prst="rect">
            <a:avLst/>
          </a:prstGeom>
          <a:ln>
            <a:noFill/>
          </a:ln>
          <a:effectLst>
            <a:softEdge rad="112500"/>
          </a:effectLst>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0475" y="2371655"/>
            <a:ext cx="2421227" cy="2416428"/>
          </a:xfrm>
          <a:prstGeom prst="rect">
            <a:avLst/>
          </a:prstGeom>
          <a:ln>
            <a:noFill/>
          </a:ln>
          <a:effectLst>
            <a:softEdge rad="112500"/>
          </a:effectLst>
        </p:spPr>
      </p:pic>
      <p:sp>
        <p:nvSpPr>
          <p:cNvPr id="8" name="CuadroTexto 7"/>
          <p:cNvSpPr txBox="1"/>
          <p:nvPr/>
        </p:nvSpPr>
        <p:spPr>
          <a:xfrm>
            <a:off x="1519707" y="5436546"/>
            <a:ext cx="4765184" cy="307777"/>
          </a:xfrm>
          <a:prstGeom prst="rect">
            <a:avLst/>
          </a:prstGeom>
          <a:noFill/>
        </p:spPr>
        <p:txBody>
          <a:bodyPr wrap="square" rtlCol="0">
            <a:spAutoFit/>
          </a:bodyPr>
          <a:lstStyle/>
          <a:p>
            <a:r>
              <a:rPr lang="es-MX" sz="1400" b="1" dirty="0" smtClean="0">
                <a:solidFill>
                  <a:schemeClr val="accent2"/>
                </a:solidFill>
              </a:rPr>
              <a:t>Colocación de trampas para </a:t>
            </a:r>
            <a:r>
              <a:rPr lang="es-MX" sz="1400" b="1" dirty="0" err="1" smtClean="0">
                <a:solidFill>
                  <a:schemeClr val="accent2"/>
                </a:solidFill>
              </a:rPr>
              <a:t>trips</a:t>
            </a:r>
            <a:r>
              <a:rPr lang="es-MX" sz="1400" b="1" dirty="0" smtClean="0">
                <a:solidFill>
                  <a:schemeClr val="accent2"/>
                </a:solidFill>
              </a:rPr>
              <a:t> en sectores de producción</a:t>
            </a:r>
            <a:endParaRPr lang="es-MX" sz="1400" b="1" dirty="0">
              <a:solidFill>
                <a:schemeClr val="accent2"/>
              </a:solidFill>
            </a:endParaRP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0594" y="2339136"/>
            <a:ext cx="1396414" cy="2481466"/>
          </a:xfrm>
          <a:prstGeom prst="rect">
            <a:avLst/>
          </a:prstGeom>
          <a:ln>
            <a:noFill/>
          </a:ln>
          <a:effectLst>
            <a:softEdge rad="112500"/>
          </a:effectLst>
        </p:spPr>
      </p:pic>
      <p:sp>
        <p:nvSpPr>
          <p:cNvPr id="10" name="CuadroTexto 9"/>
          <p:cNvSpPr txBox="1"/>
          <p:nvPr/>
        </p:nvSpPr>
        <p:spPr>
          <a:xfrm>
            <a:off x="10060532" y="5374991"/>
            <a:ext cx="2131468" cy="738664"/>
          </a:xfrm>
          <a:prstGeom prst="rect">
            <a:avLst/>
          </a:prstGeom>
          <a:noFill/>
        </p:spPr>
        <p:txBody>
          <a:bodyPr wrap="square" rtlCol="0">
            <a:spAutoFit/>
          </a:bodyPr>
          <a:lstStyle/>
          <a:p>
            <a:pPr algn="ctr"/>
            <a:r>
              <a:rPr lang="es-MX" sz="1400" b="1" dirty="0" smtClean="0">
                <a:solidFill>
                  <a:schemeClr val="accent2"/>
                </a:solidFill>
              </a:rPr>
              <a:t>Colocación de banderas en puntos de infestación altos</a:t>
            </a:r>
            <a:endParaRPr lang="es-MX" sz="1400" b="1" dirty="0">
              <a:solidFill>
                <a:schemeClr val="accent2"/>
              </a:solidFill>
            </a:endParaRPr>
          </a:p>
        </p:txBody>
      </p:sp>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1211" y="2371655"/>
            <a:ext cx="2760372" cy="2611543"/>
          </a:xfrm>
          <a:prstGeom prst="rect">
            <a:avLst/>
          </a:prstGeom>
          <a:ln>
            <a:noFill/>
          </a:ln>
          <a:effectLst>
            <a:softEdge rad="112500"/>
          </a:effectLst>
        </p:spPr>
      </p:pic>
      <p:sp>
        <p:nvSpPr>
          <p:cNvPr id="12" name="CuadroTexto 11"/>
          <p:cNvSpPr txBox="1"/>
          <p:nvPr/>
        </p:nvSpPr>
        <p:spPr>
          <a:xfrm>
            <a:off x="6967421" y="5374991"/>
            <a:ext cx="2831261" cy="738664"/>
          </a:xfrm>
          <a:prstGeom prst="rect">
            <a:avLst/>
          </a:prstGeom>
          <a:noFill/>
        </p:spPr>
        <p:txBody>
          <a:bodyPr wrap="square" rtlCol="0">
            <a:spAutoFit/>
          </a:bodyPr>
          <a:lstStyle/>
          <a:p>
            <a:pPr algn="ctr"/>
            <a:r>
              <a:rPr lang="es-MX" sz="1400" b="1" dirty="0" smtClean="0">
                <a:solidFill>
                  <a:schemeClr val="accent2"/>
                </a:solidFill>
              </a:rPr>
              <a:t>Colocación y revisión de trampas para poblaciones de mosca del vinagre</a:t>
            </a:r>
            <a:endParaRPr lang="es-MX" sz="1400" b="1" dirty="0">
              <a:solidFill>
                <a:schemeClr val="accent2"/>
              </a:solidFill>
            </a:endParaRPr>
          </a:p>
        </p:txBody>
      </p:sp>
    </p:spTree>
    <p:extLst>
      <p:ext uri="{BB962C8B-B14F-4D97-AF65-F5344CB8AC3E}">
        <p14:creationId xmlns:p14="http://schemas.microsoft.com/office/powerpoint/2010/main" val="1011357078"/>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495</TotalTime>
  <Words>867</Words>
  <Application>Microsoft Office PowerPoint</Application>
  <PresentationFormat>Panorámica</PresentationFormat>
  <Paragraphs>128</Paragraphs>
  <Slides>19</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19</vt:i4>
      </vt:variant>
    </vt:vector>
  </HeadingPairs>
  <TitlesOfParts>
    <vt:vector size="26" baseType="lpstr">
      <vt:lpstr>Arial</vt:lpstr>
      <vt:lpstr>Arial Black</vt:lpstr>
      <vt:lpstr>Calibri</vt:lpstr>
      <vt:lpstr>Calibri Light</vt:lpstr>
      <vt:lpstr>Calisto MT</vt:lpstr>
      <vt:lpstr>Wingdings</vt:lpstr>
      <vt:lpstr>Retrospección</vt:lpstr>
      <vt:lpstr>Presentación de PowerPoint</vt:lpstr>
      <vt:lpstr>Presentación de PowerPoint</vt:lpstr>
      <vt:lpstr>Objetivos</vt:lpstr>
      <vt:lpstr>Descripción técnica de actividades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juanherreraelmaara@outlook.es</dc:creator>
  <cp:lastModifiedBy>Hewlett-Packard Company</cp:lastModifiedBy>
  <cp:revision>62</cp:revision>
  <dcterms:created xsi:type="dcterms:W3CDTF">2017-11-08T22:17:20Z</dcterms:created>
  <dcterms:modified xsi:type="dcterms:W3CDTF">2017-11-27T20:27:17Z</dcterms:modified>
</cp:coreProperties>
</file>