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8"/>
  </p:notesMasterIdLst>
  <p:handoutMasterIdLst>
    <p:handoutMasterId r:id="rId19"/>
  </p:handoutMasterIdLst>
  <p:sldIdLst>
    <p:sldId id="256" r:id="rId5"/>
    <p:sldId id="266" r:id="rId6"/>
    <p:sldId id="265" r:id="rId7"/>
    <p:sldId id="268" r:id="rId8"/>
    <p:sldId id="267" r:id="rId9"/>
    <p:sldId id="269" r:id="rId10"/>
    <p:sldId id="270" r:id="rId11"/>
    <p:sldId id="272" r:id="rId12"/>
    <p:sldId id="271" r:id="rId13"/>
    <p:sldId id="273" r:id="rId14"/>
    <p:sldId id="274" r:id="rId15"/>
    <p:sldId id="275" r:id="rId16"/>
    <p:sldId id="277" r:id="rId17"/>
  </p:sldIdLst>
  <p:sldSz cx="9144000" cy="6858000" type="screen4x3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8" pos="3839">
          <p15:clr>
            <a:srgbClr val="A4A3A4"/>
          </p15:clr>
        </p15:guide>
        <p15:guide id="9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APr" initials="I" lastIdx="1" clrIdx="0">
    <p:extLst/>
  </p:cmAuthor>
  <p:cmAuthor id="2" name="PASTOS PC" initials="PP" lastIdx="2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C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09" autoAdjust="0"/>
    <p:restoredTop sz="94706" autoAdjust="0"/>
  </p:normalViewPr>
  <p:slideViewPr>
    <p:cSldViewPr showGuides="1">
      <p:cViewPr varScale="1">
        <p:scale>
          <a:sx n="74" d="100"/>
          <a:sy n="74" d="100"/>
        </p:scale>
        <p:origin x="1458" y="72"/>
      </p:cViewPr>
      <p:guideLst>
        <p:guide orient="horz" pos="2160"/>
        <p:guide pos="3839"/>
        <p:guide pos="2880"/>
      </p:guideLst>
    </p:cSldViewPr>
  </p:slideViewPr>
  <p:outlineViewPr>
    <p:cViewPr>
      <p:scale>
        <a:sx n="33" d="100"/>
        <a:sy n="33" d="100"/>
      </p:scale>
      <p:origin x="0" y="246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46" d="100"/>
          <a:sy n="46" d="100"/>
        </p:scale>
        <p:origin x="660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C91A5D5-FFF8-46DF-9C0E-0D4F23F47441}" type="datetime1">
              <a:rPr lang="es-ES" smtClean="0"/>
              <a:t>07/12/2017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A4CBEF8-5CDE-472B-839B-B8BB0C881006}" type="slidenum">
              <a:rPr lang="es-ES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2F57AFA-577C-4932-92E9-D908A67F120F}" type="datetime1">
              <a:rPr lang="es-ES" noProof="0" smtClean="0"/>
              <a:t>07/12/2017</a:t>
            </a:fld>
            <a:endParaRPr lang="es-ES" noProof="0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BB98AFB-CB0D-4DFE-87B9-B4B0D0DE73CD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510086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es-ES" smtClean="0"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33947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es-ES" smtClean="0"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16958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35780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38222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51599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es-ES" smtClean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563622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es-ES" smtClean="0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2293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es-ES" smtClean="0"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808162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es-ES" smtClean="0"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820972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es-ES" smtClean="0"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1508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905002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5F0BD41-664D-4ABB-BED5-60658B66DD7C}" type="datetime1">
              <a:rPr lang="es-ES" noProof="0" smtClean="0"/>
              <a:t>07/12/2017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Agregar un pie de página</a:t>
            </a:r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es-ES" noProof="0" smtClean="0"/>
              <a:t>‹Nº›</a:t>
            </a:fld>
            <a:endParaRPr lang="es-E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079A989-1972-408F-82FF-A58E53892B77}" type="datetime1">
              <a:rPr lang="es-ES" noProof="0" smtClean="0"/>
              <a:t>07/12/2017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Agregar un pie de página</a:t>
            </a:r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es-ES" noProof="0" smtClean="0"/>
              <a:t>‹Nº›</a:t>
            </a:fld>
            <a:endParaRPr lang="es-E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1752600" cy="58515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ECD3A61-A9C3-4CD9-B800-BFDBF3EEB1B4}" type="datetime1">
              <a:rPr lang="es-ES" noProof="0" smtClean="0"/>
              <a:t>07/12/2017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Agregar un pie de página</a:t>
            </a:r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es-ES" noProof="0" smtClean="0"/>
              <a:t>‹Nº›</a:t>
            </a:fld>
            <a:endParaRPr lang="es-E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F0077C4-AA9A-431A-A8F9-E2A2FBCC5765}" type="datetime1">
              <a:rPr lang="es-ES" noProof="0" smtClean="0"/>
              <a:t>07/12/2017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Agregar un pie de página</a:t>
            </a:r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6EC0E9D-6882-4573-BA34-049B7160C60E}" type="datetime1">
              <a:rPr lang="es-ES" noProof="0" smtClean="0"/>
              <a:t>07/12/2017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Agregar un pie de página</a:t>
            </a:r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es-ES" noProof="0" smtClean="0"/>
              <a:t>‹Nº›</a:t>
            </a:fld>
            <a:endParaRPr lang="es-E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9F87BAA-EB97-4293-BA03-25DA42ED3F33}" type="datetime1">
              <a:rPr lang="es-ES" noProof="0" smtClean="0"/>
              <a:t>07/12/2017</a:t>
            </a:fld>
            <a:endParaRPr lang="es-E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Agregar un pie de página</a:t>
            </a:r>
            <a:endParaRPr lang="es-E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es-ES" noProof="0" smtClean="0"/>
              <a:t>‹Nº›</a:t>
            </a:fld>
            <a:endParaRPr lang="es-E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4873C6C-A638-4A2B-8C7B-738C92DEBADC}" type="datetime1">
              <a:rPr lang="es-ES" noProof="0" smtClean="0"/>
              <a:t>07/12/2017</a:t>
            </a:fld>
            <a:endParaRPr lang="es-E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Agregar un pie de página</a:t>
            </a:r>
            <a:endParaRPr lang="es-E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es-ES" noProof="0" smtClean="0"/>
              <a:t>‹Nº›</a:t>
            </a:fld>
            <a:endParaRPr lang="es-E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F0077C4-AA9A-431A-A8F9-E2A2FBCC5765}" type="datetime1">
              <a:rPr lang="es-ES" noProof="0" smtClean="0"/>
              <a:t>07/12/2017</a:t>
            </a:fld>
            <a:endParaRPr lang="es-E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Agregar un pie de página</a:t>
            </a:r>
            <a:endParaRPr lang="es-E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855685E-F8EB-43D9-9EDD-55E7759E9BB9}" type="datetime1">
              <a:rPr lang="es-ES" noProof="0" smtClean="0"/>
              <a:t>07/12/2017</a:t>
            </a:fld>
            <a:endParaRPr lang="es-E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Agregar un pie de página</a:t>
            </a:r>
            <a:endParaRPr lang="es-E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es-ES" noProof="0" smtClean="0"/>
              <a:t>‹Nº›</a:t>
            </a:fld>
            <a:endParaRPr lang="es-E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2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5392E02-8288-486A-A35E-2FB446293FE3}" type="datetime1">
              <a:rPr lang="es-ES" noProof="0" smtClean="0"/>
              <a:t>07/12/2017</a:t>
            </a:fld>
            <a:endParaRPr lang="es-E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Agregar un pie de página</a:t>
            </a:r>
            <a:endParaRPr lang="es-E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F0077C4-AA9A-431A-A8F9-E2A2FBCC5765}" type="datetime1">
              <a:rPr lang="es-ES" noProof="0" smtClean="0"/>
              <a:t>07/12/2017</a:t>
            </a:fld>
            <a:endParaRPr lang="es-E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AAEAE4A8-A6E5-453E-B946-FB774B73F48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rtl="0"/>
            <a:r>
              <a:rPr lang="es-ES" noProof="0" smtClean="0"/>
              <a:t>Agregar un pie de página</a:t>
            </a:r>
            <a:endParaRPr lang="es-ES" noProof="0" dirty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 rtl="0"/>
            <a:fld id="{AAEAE4A8-A6E5-453E-B946-FB774B73F48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1" y="4048761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 rtl="0"/>
            <a:r>
              <a:rPr lang="es-ES" noProof="0" smtClean="0"/>
              <a:t>Agregar un pie de página</a:t>
            </a:r>
            <a:endParaRPr lang="es-E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2" y="1645921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 rtl="0"/>
            <a:fld id="{5F0077C4-AA9A-431A-A8F9-E2A2FBCC5765}" type="datetime1">
              <a:rPr lang="es-ES" noProof="0" smtClean="0"/>
              <a:t>07/12/2017</a:t>
            </a:fld>
            <a:endParaRPr lang="es-ES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7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71600" y="418109"/>
            <a:ext cx="6117560" cy="1084948"/>
          </a:xfrm>
        </p:spPr>
        <p:txBody>
          <a:bodyPr rtlCol="0">
            <a:noAutofit/>
          </a:bodyPr>
          <a:lstStyle/>
          <a:p>
            <a:pPr algn="ctr" rtl="0"/>
            <a:r>
              <a:rPr lang="es-ES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UNIVERSIDAD AUTÓNOMA AGRARIA  ANTONIO NARRO</a:t>
            </a:r>
            <a:endParaRPr lang="es-ES" sz="2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85901" y="3213719"/>
            <a:ext cx="4288957" cy="504056"/>
          </a:xfrm>
        </p:spPr>
        <p:txBody>
          <a:bodyPr rtlCol="0">
            <a:noAutofit/>
          </a:bodyPr>
          <a:lstStyle/>
          <a:p>
            <a:pPr algn="ctr" rtl="0"/>
            <a:r>
              <a:rPr lang="es-ES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Prácticas Profesionales</a:t>
            </a:r>
            <a:endParaRPr lang="es-ES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437579" y="5532413"/>
            <a:ext cx="4570809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>
                <a:latin typeface="Century Gothic" panose="020B0502020202020204" pitchFamily="34" charset="0"/>
              </a:rPr>
              <a:t>JESUS URIEL MARTINEZ FLORES</a:t>
            </a:r>
          </a:p>
          <a:p>
            <a:r>
              <a:rPr lang="en-US" dirty="0" smtClean="0"/>
              <a:t> </a:t>
            </a:r>
          </a:p>
        </p:txBody>
      </p:sp>
      <p:pic>
        <p:nvPicPr>
          <p:cNvPr id="1026" name="Picture 2" descr="Resultado de imagen para uaa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5771"/>
            <a:ext cx="1083240" cy="120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ítulo 2"/>
          <p:cNvSpPr txBox="1">
            <a:spLocks/>
          </p:cNvSpPr>
          <p:nvPr/>
        </p:nvSpPr>
        <p:spPr>
          <a:xfrm>
            <a:off x="2050382" y="1587762"/>
            <a:ext cx="4870047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Departamento de Fitomejoramiento</a:t>
            </a:r>
            <a:endParaRPr lang="es-ES" sz="2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Subtítulo 2"/>
          <p:cNvSpPr txBox="1">
            <a:spLocks/>
          </p:cNvSpPr>
          <p:nvPr/>
        </p:nvSpPr>
        <p:spPr>
          <a:xfrm>
            <a:off x="2688602" y="2034991"/>
            <a:ext cx="3187183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 smtClean="0"/>
          </a:p>
        </p:txBody>
      </p:sp>
      <p:sp>
        <p:nvSpPr>
          <p:cNvPr id="9" name="Subtítulo 2"/>
          <p:cNvSpPr txBox="1">
            <a:spLocks/>
          </p:cNvSpPr>
          <p:nvPr/>
        </p:nvSpPr>
        <p:spPr>
          <a:xfrm>
            <a:off x="951184" y="4005021"/>
            <a:ext cx="6490329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Ingeniero Agrónomo en Producción</a:t>
            </a:r>
            <a:endParaRPr lang="es-ES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1639566" y="1941411"/>
            <a:ext cx="5355519" cy="11435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200" dirty="0"/>
          </a:p>
          <a:p>
            <a:pPr algn="ctr"/>
            <a:r>
              <a:rPr lang="en-US" sz="2200" b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CENTRO </a:t>
            </a:r>
            <a:r>
              <a:rPr lang="en-US" sz="22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DE INVESTIGACIÓN </a:t>
            </a:r>
            <a:r>
              <a:rPr lang="en-US" sz="2200" b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EN QUIMICA APLICADA</a:t>
            </a:r>
            <a:endParaRPr lang="en-US" sz="22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endParaRPr lang="es-ES" dirty="0"/>
          </a:p>
        </p:txBody>
      </p:sp>
      <p:sp>
        <p:nvSpPr>
          <p:cNvPr id="11" name="Subtítulo 2"/>
          <p:cNvSpPr txBox="1">
            <a:spLocks/>
          </p:cNvSpPr>
          <p:nvPr/>
        </p:nvSpPr>
        <p:spPr>
          <a:xfrm>
            <a:off x="4950141" y="6520892"/>
            <a:ext cx="3187183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12" name="Picture 2" descr="C:\Users\uriel\Pictures\Sin título-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734" y="532118"/>
            <a:ext cx="1604877" cy="99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25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3275518" y="512348"/>
            <a:ext cx="2304594" cy="519336"/>
          </a:xfrm>
        </p:spPr>
        <p:txBody>
          <a:bodyPr rtlCol="0">
            <a:noAutofit/>
          </a:bodyPr>
          <a:lstStyle/>
          <a:p>
            <a:pPr marL="45720" indent="0" algn="ctr" rtl="0">
              <a:buNone/>
            </a:pPr>
            <a:r>
              <a:rPr lang="es-ES" sz="2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Hibridación</a:t>
            </a:r>
            <a:endParaRPr lang="es-ES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681" y="249573"/>
            <a:ext cx="919291" cy="1024217"/>
          </a:xfrm>
          <a:prstGeom prst="rect">
            <a:avLst/>
          </a:prstGeom>
        </p:spPr>
      </p:pic>
      <p:pic>
        <p:nvPicPr>
          <p:cNvPr id="9" name="Picture 2" descr="C:\Users\uriel\Pictures\Sin título-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599" y="249573"/>
            <a:ext cx="1693555" cy="104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s://scontent-dft4-1.xx.fbcdn.net/v/t34.0-12/24204795_1528208813883372_1941197604_n.jpg?oh=538bc499dea1f9bda4de121a15d2d81d&amp;oe=5A231B5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57"/>
          <a:stretch/>
        </p:blipFill>
        <p:spPr bwMode="auto">
          <a:xfrm>
            <a:off x="288901" y="1484785"/>
            <a:ext cx="1738053" cy="3123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scontent-dft4-1.xx.fbcdn.net/v/t34.0-12/24257367_1528208913883362_1221592415_n.jpg?oh=6c509a63b5e3eebc7328172dbfecf6a7&amp;oe=5A22E64A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4" r="14355" b="9798"/>
          <a:stretch/>
        </p:blipFill>
        <p:spPr bwMode="auto">
          <a:xfrm>
            <a:off x="2411197" y="1484785"/>
            <a:ext cx="2530104" cy="2374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scontent-dft4-1.xx.fbcdn.net/v/t34.0-12/24273108_1528209123883341_692683962_n.jpg?oh=5f1ccaa030b2907f08efed3d8067e603&amp;oe=5A22BDD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590" y="4293096"/>
            <a:ext cx="2785034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s://scontent-dft4-1.xx.fbcdn.net/v/t34.0-12/24205143_1528209107216676_2083762940_n.jpg?oh=052ccdc2fb0ee25c459c6739dc677d0c&amp;oe=5A22E5CC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40"/>
          <a:stretch/>
        </p:blipFill>
        <p:spPr bwMode="auto">
          <a:xfrm>
            <a:off x="5680969" y="1336552"/>
            <a:ext cx="2304911" cy="5044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21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82401" y="793851"/>
            <a:ext cx="5265921" cy="500608"/>
          </a:xfrm>
        </p:spPr>
        <p:txBody>
          <a:bodyPr rtlCol="0"/>
          <a:lstStyle/>
          <a:p>
            <a:pPr rtl="0"/>
            <a:r>
              <a:rPr lang="es-ES" sz="2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Áreas </a:t>
            </a:r>
            <a:r>
              <a:rPr lang="es-ES" sz="2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del </a:t>
            </a:r>
            <a:r>
              <a:rPr lang="es-ES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C</a:t>
            </a:r>
            <a:r>
              <a:rPr lang="es-ES" sz="2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onocimiento </a:t>
            </a:r>
            <a:r>
              <a:rPr lang="es-ES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P</a:t>
            </a:r>
            <a:r>
              <a:rPr lang="es-ES" sz="2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uestas en Práctica </a:t>
            </a:r>
            <a:endParaRPr lang="es-ES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110" y="270242"/>
            <a:ext cx="919291" cy="1024217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23528" y="2132856"/>
            <a:ext cx="76697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 smtClean="0">
                <a:latin typeface="Century Gothic" panose="020B0502020202020204" pitchFamily="34" charset="0"/>
              </a:rPr>
              <a:t>Manejo Integrado de Plagas y Enfermedades</a:t>
            </a:r>
          </a:p>
          <a:p>
            <a:endParaRPr lang="es-MX" sz="2400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 smtClean="0">
                <a:latin typeface="Century Gothic" panose="020B0502020202020204" pitchFamily="34" charset="0"/>
              </a:rPr>
              <a:t>Biotecnología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4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 smtClean="0">
                <a:latin typeface="Century Gothic" panose="020B0502020202020204" pitchFamily="34" charset="0"/>
              </a:rPr>
              <a:t>Fitopatología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4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smtClean="0">
                <a:latin typeface="Century Gothic" panose="020B0502020202020204" pitchFamily="34" charset="0"/>
              </a:rPr>
              <a:t>Biología </a:t>
            </a:r>
            <a:r>
              <a:rPr lang="es-MX" sz="2400" smtClean="0">
                <a:latin typeface="Century Gothic" panose="020B0502020202020204" pitchFamily="34" charset="0"/>
              </a:rPr>
              <a:t>Molecular</a:t>
            </a:r>
            <a:r>
              <a:rPr lang="es-MX" smtClean="0"/>
              <a:t> </a:t>
            </a:r>
            <a:endParaRPr lang="en-US" dirty="0"/>
          </a:p>
        </p:txBody>
      </p:sp>
      <p:pic>
        <p:nvPicPr>
          <p:cNvPr id="8" name="Picture 2" descr="C:\Users\uriel\Pictures\Sin título-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599" y="249573"/>
            <a:ext cx="1693555" cy="104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55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33068" y="188640"/>
            <a:ext cx="4357470" cy="788640"/>
          </a:xfrm>
        </p:spPr>
        <p:txBody>
          <a:bodyPr/>
          <a:lstStyle/>
          <a:p>
            <a:r>
              <a:rPr lang="es-MX" sz="2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Autoevaluación </a:t>
            </a:r>
            <a:endParaRPr lang="en-US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218" name="Picture 2" descr="https://scontent-dft4-1.xx.fbcdn.net/v/t34.0-12/24205028_1528208827216704_644730676_n.jpg?oh=cb5490bca3e52fed509cedd0fe81532f&amp;oe=5A22B1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924943"/>
            <a:ext cx="4427984" cy="332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350938"/>
              </p:ext>
            </p:extLst>
          </p:nvPr>
        </p:nvGraphicFramePr>
        <p:xfrm>
          <a:off x="179512" y="1412776"/>
          <a:ext cx="4464496" cy="51125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2232248"/>
              </a:tblGrid>
              <a:tr h="795288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Puntos</a:t>
                      </a:r>
                      <a:r>
                        <a:rPr lang="es-MX" baseline="0" dirty="0" smtClean="0"/>
                        <a:t> a favor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Problemas afrontados</a:t>
                      </a:r>
                      <a:endParaRPr lang="es-MX" dirty="0"/>
                    </a:p>
                  </a:txBody>
                  <a:tcPr/>
                </a:tc>
              </a:tr>
              <a:tr h="45445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s-MX" dirty="0"/>
                    </a:p>
                  </a:txBody>
                  <a:tcPr/>
                </a:tc>
              </a:tr>
              <a:tr h="79528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dirty="0" smtClean="0"/>
                        <a:t>Nuevos enfoques  hacia la agricultura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dirty="0" smtClean="0"/>
                        <a:t>Técnicas con proceso largo</a:t>
                      </a:r>
                      <a:endParaRPr lang="es-MX" dirty="0"/>
                    </a:p>
                  </a:txBody>
                  <a:tcPr/>
                </a:tc>
              </a:tr>
              <a:tr h="113612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dirty="0" smtClean="0"/>
                        <a:t>Identificación de virus a</a:t>
                      </a:r>
                      <a:r>
                        <a:rPr lang="es-MX" baseline="0" dirty="0" smtClean="0"/>
                        <a:t> nivel molecular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dirty="0" smtClean="0"/>
                        <a:t>Métodos muy  meticulosos</a:t>
                      </a:r>
                      <a:endParaRPr lang="es-MX" dirty="0"/>
                    </a:p>
                  </a:txBody>
                  <a:tcPr/>
                </a:tc>
              </a:tr>
              <a:tr h="147696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dirty="0" smtClean="0"/>
                        <a:t>Aplicar</a:t>
                      </a:r>
                      <a:r>
                        <a:rPr lang="es-MX" baseline="0" dirty="0" smtClean="0"/>
                        <a:t> los conocimientos adquiridos en la universidad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dirty="0" smtClean="0"/>
                        <a:t>Campo</a:t>
                      </a:r>
                      <a:r>
                        <a:rPr lang="es-MX" baseline="0" dirty="0" smtClean="0"/>
                        <a:t> laboral desconocido</a:t>
                      </a:r>
                      <a:endParaRPr lang="es-MX" dirty="0"/>
                    </a:p>
                  </a:txBody>
                  <a:tcPr/>
                </a:tc>
              </a:tr>
              <a:tr h="454450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167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ultado de imagen para cultivos H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3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307807" y="2644170"/>
            <a:ext cx="6552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600" b="1" dirty="0" smtClean="0">
                <a:latin typeface="Century Gothic" panose="020B0502020202020204" pitchFamily="34" charset="0"/>
              </a:rPr>
              <a:t>!GRACIAS!</a:t>
            </a:r>
            <a:endParaRPr lang="es-MX" sz="96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80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25016" y="548680"/>
            <a:ext cx="4259063" cy="1066800"/>
          </a:xfrm>
        </p:spPr>
        <p:txBody>
          <a:bodyPr rtlCol="0"/>
          <a:lstStyle/>
          <a:p>
            <a:pPr algn="ctr" rtl="0"/>
            <a:r>
              <a:rPr lang="es-ES" sz="4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Descripción de la Empresa </a:t>
            </a:r>
            <a:endParaRPr lang="es-ES" sz="4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45372" y="2348881"/>
            <a:ext cx="4570809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800"/>
              </a:spcAft>
            </a:pPr>
            <a:r>
              <a:rPr lang="es-MX" sz="24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Centro de Investigación en Química Aplicada </a:t>
            </a:r>
            <a:r>
              <a:rPr lang="es-MX" sz="24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un organismo perteneciente al sistema de centros públicos de investigación científica. Se especializa en varios campos de la química y la biotecnología con el fin de encontrar nuevos enfoques relacionados con la agricultura.</a:t>
            </a:r>
            <a:endParaRPr lang="en-US" sz="20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Resultado de imagen para uaa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32" y="465138"/>
            <a:ext cx="1036318" cy="1154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riel\Pictures\Sin título-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762" y="332656"/>
            <a:ext cx="1693555" cy="104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Resultado de imagen para ciqa"/>
          <p:cNvSpPr>
            <a:spLocks noChangeAspect="1" noChangeArrowheads="1"/>
          </p:cNvSpPr>
          <p:nvPr/>
        </p:nvSpPr>
        <p:spPr bwMode="auto">
          <a:xfrm>
            <a:off x="116711" y="-144463"/>
            <a:ext cx="22866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" name="AutoShape 4" descr="Resultado de imagen para ciqa"/>
          <p:cNvSpPr>
            <a:spLocks noChangeAspect="1" noChangeArrowheads="1"/>
          </p:cNvSpPr>
          <p:nvPr/>
        </p:nvSpPr>
        <p:spPr bwMode="auto">
          <a:xfrm>
            <a:off x="231041" y="7938"/>
            <a:ext cx="22866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" name="AutoShape 6" descr="Resultado de imagen para ciqa"/>
          <p:cNvSpPr>
            <a:spLocks noChangeAspect="1" noChangeArrowheads="1"/>
          </p:cNvSpPr>
          <p:nvPr/>
        </p:nvSpPr>
        <p:spPr bwMode="auto">
          <a:xfrm>
            <a:off x="345371" y="160338"/>
            <a:ext cx="22866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" name="AutoShape 8" descr="Resultado de imagen para ciqa"/>
          <p:cNvSpPr>
            <a:spLocks noChangeAspect="1" noChangeArrowheads="1"/>
          </p:cNvSpPr>
          <p:nvPr/>
        </p:nvSpPr>
        <p:spPr bwMode="auto">
          <a:xfrm>
            <a:off x="459701" y="312738"/>
            <a:ext cx="22866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60" y="3472931"/>
            <a:ext cx="3830606" cy="338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71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1855924" y="388054"/>
            <a:ext cx="4222806" cy="1066800"/>
          </a:xfrm>
        </p:spPr>
        <p:txBody>
          <a:bodyPr rtlCol="0"/>
          <a:lstStyle/>
          <a:p>
            <a:pPr algn="ctr" rtl="0"/>
            <a:r>
              <a:rPr lang="es-ES" sz="32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Objetivos Específicos </a:t>
            </a:r>
            <a:endParaRPr lang="es-ES" sz="32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Marcador de contenido 13"/>
          <p:cNvSpPr>
            <a:spLocks noGrp="1"/>
          </p:cNvSpPr>
          <p:nvPr>
            <p:ph idx="1"/>
          </p:nvPr>
        </p:nvSpPr>
        <p:spPr>
          <a:xfrm>
            <a:off x="755576" y="2204864"/>
            <a:ext cx="7085904" cy="4005064"/>
          </a:xfrm>
        </p:spPr>
        <p:txBody>
          <a:bodyPr rtlCol="0"/>
          <a:lstStyle/>
          <a:p>
            <a:pPr lvl="0"/>
            <a:r>
              <a:rPr lang="es-MX" sz="2400" dirty="0">
                <a:latin typeface="Century Gothic" panose="020B0502020202020204" pitchFamily="34" charset="0"/>
              </a:rPr>
              <a:t>Aprender técnicas de muestreo en </a:t>
            </a:r>
            <a:r>
              <a:rPr lang="es-MX" sz="2400" dirty="0" smtClean="0">
                <a:latin typeface="Century Gothic" panose="020B0502020202020204" pitchFamily="34" charset="0"/>
              </a:rPr>
              <a:t>campo</a:t>
            </a:r>
          </a:p>
          <a:p>
            <a:pPr lvl="0"/>
            <a:endParaRPr lang="es-MX" sz="2400" dirty="0">
              <a:latin typeface="Century Gothic" panose="020B0502020202020204" pitchFamily="34" charset="0"/>
            </a:endParaRPr>
          </a:p>
          <a:p>
            <a:pPr lvl="0"/>
            <a:r>
              <a:rPr lang="es-MX" sz="2400" dirty="0">
                <a:latin typeface="Century Gothic" panose="020B0502020202020204" pitchFamily="34" charset="0"/>
              </a:rPr>
              <a:t>Aprender los protocolos utilizados en biología </a:t>
            </a:r>
            <a:r>
              <a:rPr lang="es-MX" sz="2400" dirty="0" smtClean="0">
                <a:latin typeface="Century Gothic" panose="020B0502020202020204" pitchFamily="34" charset="0"/>
              </a:rPr>
              <a:t>molecular</a:t>
            </a:r>
          </a:p>
          <a:p>
            <a:pPr lvl="0"/>
            <a:endParaRPr lang="es-MX" sz="2400" dirty="0">
              <a:latin typeface="Century Gothic" panose="020B0502020202020204" pitchFamily="34" charset="0"/>
            </a:endParaRPr>
          </a:p>
          <a:p>
            <a:pPr lvl="0"/>
            <a:r>
              <a:rPr lang="es-MX" sz="2400" dirty="0">
                <a:latin typeface="Century Gothic" panose="020B0502020202020204" pitchFamily="34" charset="0"/>
              </a:rPr>
              <a:t>Aplicar conocimientos de fitopatología y biotecnología adquiridos en la universidad</a:t>
            </a:r>
          </a:p>
          <a:p>
            <a:pPr lvl="0" fontAlgn="base"/>
            <a:endParaRPr lang="es-ES" dirty="0"/>
          </a:p>
        </p:txBody>
      </p:sp>
      <p:pic>
        <p:nvPicPr>
          <p:cNvPr id="5" name="Picture 2" descr="Resultado de imagen para uaa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4" y="190334"/>
            <a:ext cx="1071879" cy="119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riel\Pictures\Sin título-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39855"/>
            <a:ext cx="1693555" cy="104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23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03531" y="314588"/>
            <a:ext cx="5175252" cy="763488"/>
          </a:xfrm>
        </p:spPr>
        <p:txBody>
          <a:bodyPr rtlCol="0"/>
          <a:lstStyle/>
          <a:p>
            <a:pPr algn="ctr" rtl="0"/>
            <a:r>
              <a:rPr lang="es-ES" sz="2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Descripción  de Actividades </a:t>
            </a:r>
            <a:endParaRPr lang="es-ES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2036716" y="1898240"/>
            <a:ext cx="3394742" cy="1024136"/>
          </a:xfrm>
        </p:spPr>
        <p:txBody>
          <a:bodyPr rtlCol="0">
            <a:normAutofit fontScale="85000" lnSpcReduction="10000"/>
          </a:bodyPr>
          <a:lstStyle/>
          <a:p>
            <a:pPr marL="45720" indent="0" algn="ctr" rtl="0">
              <a:buNone/>
            </a:pPr>
            <a:r>
              <a:rPr lang="es-ES" sz="2600" dirty="0" smtClean="0">
                <a:latin typeface="Century Gothic" panose="020B0502020202020204" pitchFamily="34" charset="0"/>
              </a:rPr>
              <a:t>Muestreo de Hojas con Síntomas Virulentos en Invernadero</a:t>
            </a:r>
            <a:endParaRPr lang="es-ES" sz="3000" dirty="0" smtClean="0">
              <a:latin typeface="Century Gothic" panose="020B0502020202020204" pitchFamily="34" charset="0"/>
            </a:endParaRPr>
          </a:p>
          <a:p>
            <a:pPr rtl="0"/>
            <a:endParaRPr lang="es-ES" dirty="0"/>
          </a:p>
        </p:txBody>
      </p:sp>
      <p:pic>
        <p:nvPicPr>
          <p:cNvPr id="7" name="Picture 2" descr="Resultado de imagen para uaa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95" y="194639"/>
            <a:ext cx="919076" cy="10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uriel\Pictures\Sin título-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783" y="173889"/>
            <a:ext cx="1693555" cy="104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riel\Desktop\CIQA Practicas\22491976_1485441808160073_6407988161897039579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667" y="1735954"/>
            <a:ext cx="3063529" cy="493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riel\Desktop\CIQA Practicas\El-Aji2-pa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820" y="3763383"/>
            <a:ext cx="3029125" cy="201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s://scontent-dft4-1.xx.fbcdn.net/v/t34.0-12/24204769_1528218550549065_979395955_n.jpg?oh=c47857ea36cd67968a14b0610eaf2864&amp;oe=5A22F1E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63"/>
          <a:stretch/>
        </p:blipFill>
        <p:spPr bwMode="auto">
          <a:xfrm>
            <a:off x="-9766" y="2703783"/>
            <a:ext cx="2156998" cy="413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26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/>
          <p:cNvSpPr>
            <a:spLocks noGrp="1"/>
          </p:cNvSpPr>
          <p:nvPr>
            <p:ph sz="half" idx="1"/>
          </p:nvPr>
        </p:nvSpPr>
        <p:spPr>
          <a:xfrm>
            <a:off x="683568" y="172616"/>
            <a:ext cx="6984776" cy="952128"/>
          </a:xfrm>
        </p:spPr>
        <p:txBody>
          <a:bodyPr rtlCol="0">
            <a:normAutofit fontScale="92500" lnSpcReduction="10000"/>
          </a:bodyPr>
          <a:lstStyle/>
          <a:p>
            <a:pPr marL="45720" indent="0" algn="ctr">
              <a:buNone/>
            </a:pPr>
            <a:r>
              <a:rPr lang="es-ES" sz="30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Extracción de ARN e Identificación</a:t>
            </a:r>
          </a:p>
          <a:p>
            <a:pPr marL="45720" indent="0" algn="ctr">
              <a:buNone/>
            </a:pPr>
            <a:r>
              <a:rPr lang="es-ES" sz="30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de Virus</a:t>
            </a:r>
            <a:endParaRPr lang="es-ES" sz="3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rtl="0"/>
            <a:endParaRPr lang="es-ES" dirty="0"/>
          </a:p>
        </p:txBody>
      </p:sp>
      <p:pic>
        <p:nvPicPr>
          <p:cNvPr id="3074" name="Picture 2" descr="https://scontent-dft4-1.xx.fbcdn.net/v/t35.0-12/24271084_1528218507215736_1657091115_o.jpg?oh=324fb28f784098aebf1ff520bb991c81&amp;oe=5A22E57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9" b="22574"/>
          <a:stretch/>
        </p:blipFill>
        <p:spPr bwMode="auto">
          <a:xfrm>
            <a:off x="99954" y="1366841"/>
            <a:ext cx="3168608" cy="220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content-dft4-1.xx.fbcdn.net/v/t34.0-12/24282135_1528218560549064_1793604220_n.jpg?oh=97bdf54e6e5c4ebda1554373abe05db0&amp;oe=5A22B70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22"/>
          <a:stretch/>
        </p:blipFill>
        <p:spPr bwMode="auto">
          <a:xfrm>
            <a:off x="6307415" y="1716297"/>
            <a:ext cx="2201739" cy="454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scontent-dft4-1.xx.fbcdn.net/v/t34.0-12/24252317_1528208997216687_1780354173_n.jpg?oh=50087e96f99a56cd66b1957dc1028530&amp;oe=5A230C6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5" b="6887"/>
          <a:stretch/>
        </p:blipFill>
        <p:spPr bwMode="auto">
          <a:xfrm>
            <a:off x="871104" y="3643282"/>
            <a:ext cx="1626306" cy="302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scontent-dft4-1.xx.fbcdn.net/v/t34.0-12/24252269_1528218570549063_911887144_n.jpg?oh=763ed9c4d68bbc2978e49a1ad662222c&amp;oe=5A22CA90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8" b="25078"/>
          <a:stretch/>
        </p:blipFill>
        <p:spPr bwMode="auto">
          <a:xfrm>
            <a:off x="3545618" y="2194601"/>
            <a:ext cx="2336122" cy="359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8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438" y="4221088"/>
            <a:ext cx="138459" cy="2880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1398" y="4082526"/>
            <a:ext cx="378140" cy="7866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Marcador de texto 2"/>
          <p:cNvSpPr txBox="1">
            <a:spLocks/>
          </p:cNvSpPr>
          <p:nvPr/>
        </p:nvSpPr>
        <p:spPr>
          <a:xfrm>
            <a:off x="2968324" y="620025"/>
            <a:ext cx="2592963" cy="5928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Electroforesis</a:t>
            </a:r>
            <a:endParaRPr lang="es-ES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098" name="Picture 2" descr="https://scontent-dft4-1.xx.fbcdn.net/v/t34.0-12/24257326_1528208783883375_1635232798_n.jpg?oh=f37d0582241b23a6fdb6cd827a31935a&amp;oe=5A22D52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95" b="27600"/>
          <a:stretch/>
        </p:blipFill>
        <p:spPr bwMode="auto">
          <a:xfrm>
            <a:off x="72178" y="543036"/>
            <a:ext cx="2706454" cy="41563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0" name="Picture 4" descr="https://scontent-dft4-1.xx.fbcdn.net/v/t34.0-12/24272929_1528208807216706_1557736520_n.jpg?oh=cf7e7f4f6ef7be036fc69682b058365a&amp;oe=5A233BD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7" b="27551"/>
          <a:stretch/>
        </p:blipFill>
        <p:spPr bwMode="auto">
          <a:xfrm>
            <a:off x="3205945" y="2149000"/>
            <a:ext cx="2261139" cy="3424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1" name="Picture 5" descr="C:\Users\uriel\Downloads\DPA-CIQA 2017-09-13 12hr 35min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9" t="21591" r="11765" b="16537"/>
          <a:stretch/>
        </p:blipFill>
        <p:spPr bwMode="auto">
          <a:xfrm>
            <a:off x="5894397" y="543036"/>
            <a:ext cx="3217591" cy="23988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2" name="Picture 6" descr="C:\Users\uriel\Downloads\DPA-CIQA 2017-09-13 12hr 34min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9" t="11791" r="11765" b="15312"/>
          <a:stretch/>
        </p:blipFill>
        <p:spPr bwMode="auto">
          <a:xfrm>
            <a:off x="5959467" y="3861048"/>
            <a:ext cx="3152031" cy="2826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13117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texto 2"/>
          <p:cNvSpPr>
            <a:spLocks noGrp="1"/>
          </p:cNvSpPr>
          <p:nvPr>
            <p:ph type="body" idx="1"/>
          </p:nvPr>
        </p:nvSpPr>
        <p:spPr>
          <a:xfrm>
            <a:off x="3021043" y="404332"/>
            <a:ext cx="2487061" cy="808526"/>
          </a:xfrm>
        </p:spPr>
        <p:txBody>
          <a:bodyPr rtlCol="0">
            <a:noAutofit/>
          </a:bodyPr>
          <a:lstStyle/>
          <a:p>
            <a:pPr rtl="0"/>
            <a:r>
              <a:rPr lang="es-ES" sz="2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Sonda y PCR</a:t>
            </a:r>
            <a:endParaRPr lang="es-ES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70242"/>
            <a:ext cx="919291" cy="1024217"/>
          </a:xfrm>
          <a:prstGeom prst="rect">
            <a:avLst/>
          </a:prstGeom>
        </p:spPr>
      </p:pic>
      <p:pic>
        <p:nvPicPr>
          <p:cNvPr id="7" name="Picture 2" descr="C:\Users\uriel\Pictures\Sin título-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599" y="249573"/>
            <a:ext cx="1693555" cy="104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content-dft4-1.xx.fbcdn.net/v/t34.0-12/24257799_1528254217212165_761970855_n.jpg?oh=32373d89bebec21309745f903e950a17&amp;oe=5A22C72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1" b="32973"/>
          <a:stretch/>
        </p:blipFill>
        <p:spPr bwMode="auto">
          <a:xfrm>
            <a:off x="5823973" y="1484784"/>
            <a:ext cx="1983252" cy="2956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scontent-dft4-1.xx.fbcdn.net/v/t34.0-12/24282202_1528254197212167_1641530797_n.jpg?oh=243fc038cdb4dc1316c83d268c2a3381&amp;oe=5A22E15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497652"/>
            <a:ext cx="3024336" cy="2267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scontent-dft4-1.xx.fbcdn.net/v/t34.0-12/24282068_1528254193878834_507066750_n.jpg?oh=c2a2fdb19e4a3faa72819a8cc48aa20b&amp;oe=5A22A4F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25144"/>
            <a:ext cx="2130792" cy="1597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8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 txBox="1">
            <a:spLocks/>
          </p:cNvSpPr>
          <p:nvPr/>
        </p:nvSpPr>
        <p:spPr>
          <a:xfrm>
            <a:off x="2843358" y="475600"/>
            <a:ext cx="2538943" cy="592832"/>
          </a:xfrm>
          <a:prstGeom prst="rect">
            <a:avLst/>
          </a:prstGeom>
        </p:spPr>
        <p:txBody>
          <a:bodyPr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772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160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876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4592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s-ES" sz="2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Digestión</a:t>
            </a:r>
            <a:endParaRPr lang="es-ES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259907"/>
            <a:ext cx="919291" cy="1024217"/>
          </a:xfrm>
          <a:prstGeom prst="rect">
            <a:avLst/>
          </a:prstGeom>
        </p:spPr>
      </p:pic>
      <p:pic>
        <p:nvPicPr>
          <p:cNvPr id="7" name="Picture 2" descr="C:\Users\uriel\Pictures\Sin título-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599" y="249573"/>
            <a:ext cx="1693555" cy="104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Imagen relaciona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617" y="2051849"/>
            <a:ext cx="3265212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9" name="8 CuadroTexto"/>
          <p:cNvSpPr txBox="1"/>
          <p:nvPr/>
        </p:nvSpPr>
        <p:spPr>
          <a:xfrm>
            <a:off x="4932040" y="1844824"/>
            <a:ext cx="28803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Es </a:t>
            </a:r>
            <a:r>
              <a:rPr lang="es-MX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un procedimiento utilizado en biología molecular para preparar ADN para análisis u otro procesamiento. A veces se denomina fragmentación del ADN </a:t>
            </a:r>
          </a:p>
        </p:txBody>
      </p:sp>
    </p:spTree>
    <p:extLst>
      <p:ext uri="{BB962C8B-B14F-4D97-AF65-F5344CB8AC3E}">
        <p14:creationId xmlns:p14="http://schemas.microsoft.com/office/powerpoint/2010/main" val="164140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915816" y="534288"/>
            <a:ext cx="2598533" cy="475456"/>
          </a:xfrm>
        </p:spPr>
        <p:txBody>
          <a:bodyPr>
            <a:noAutofit/>
          </a:bodyPr>
          <a:lstStyle/>
          <a:p>
            <a:r>
              <a:rPr lang="es-MX" sz="2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Transcripción</a:t>
            </a:r>
            <a:endParaRPr lang="en-US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170" name="Picture 2" descr="Resultado de imagen para transcripcion del ad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13814" r="2703" b="3879"/>
          <a:stretch/>
        </p:blipFill>
        <p:spPr bwMode="auto">
          <a:xfrm>
            <a:off x="179512" y="1628800"/>
            <a:ext cx="4231687" cy="28144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4572000" y="2172184"/>
            <a:ext cx="29906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Century Gothic" panose="020B0502020202020204" pitchFamily="34" charset="0"/>
              </a:rPr>
              <a:t>La </a:t>
            </a:r>
            <a:r>
              <a:rPr lang="es-MX" sz="2000" b="1" dirty="0">
                <a:latin typeface="Century Gothic" panose="020B0502020202020204" pitchFamily="34" charset="0"/>
              </a:rPr>
              <a:t>transcripción</a:t>
            </a:r>
            <a:r>
              <a:rPr lang="es-MX" sz="2000" dirty="0">
                <a:latin typeface="Century Gothic" panose="020B0502020202020204" pitchFamily="34" charset="0"/>
              </a:rPr>
              <a:t> es el primer paso de la expresión génica. Esta etapa consiste en copiar la secuencia de ADN de un gen para producir una molécula de ARN.</a:t>
            </a:r>
          </a:p>
        </p:txBody>
      </p:sp>
      <p:pic>
        <p:nvPicPr>
          <p:cNvPr id="11" name="Picture 2" descr="https://scontent-dft4-1.xx.fbcdn.net/v/t34.0-12/24257597_1528208820550038_1523866327_n.jpg?oh=85b3996fbf5f15d48ffefd9641510fd9&amp;oe=5A22B99C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6" b="10516"/>
          <a:stretch/>
        </p:blipFill>
        <p:spPr bwMode="auto">
          <a:xfrm>
            <a:off x="7668836" y="2832823"/>
            <a:ext cx="1247088" cy="31657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06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yacencia">
  <a:themeElements>
    <a:clrScheme name="Adyace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yace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C80FAF7-F941-4D3E-A3C3-283A611079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9220E13-D325-4A9E-AA7A-0D1409275EB9}">
  <ds:schemaRefs>
    <ds:schemaRef ds:uri="http://purl.org/dc/terms/"/>
    <ds:schemaRef ds:uri="http://schemas.microsoft.com/office/2006/metadata/properties"/>
    <ds:schemaRef ds:uri="a4f35948-e619-41b3-aa29-22878b09cfd2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40262f94-9f35-4ac3-9a90-690165a166b7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2F2BE50-DDB3-465B-A26E-975A276D436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2564</TotalTime>
  <Words>193</Words>
  <Application>Microsoft Office PowerPoint</Application>
  <PresentationFormat>Presentación en pantalla (4:3)</PresentationFormat>
  <Paragraphs>56</Paragraphs>
  <Slides>13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Arial</vt:lpstr>
      <vt:lpstr>Calibri</vt:lpstr>
      <vt:lpstr>Cambria</vt:lpstr>
      <vt:lpstr>Century Gothic</vt:lpstr>
      <vt:lpstr>Franklin Gothic Medium</vt:lpstr>
      <vt:lpstr>Times New Roman</vt:lpstr>
      <vt:lpstr>Adyacencia</vt:lpstr>
      <vt:lpstr>UNIVERSIDAD AUTÓNOMA AGRARIA  ANTONIO NARRO</vt:lpstr>
      <vt:lpstr>Descripción de la Empresa </vt:lpstr>
      <vt:lpstr>Objetivos Específicos </vt:lpstr>
      <vt:lpstr>Descripción  de Actividades </vt:lpstr>
      <vt:lpstr>Presentación de PowerPoint</vt:lpstr>
      <vt:lpstr>Presentación de PowerPoint</vt:lpstr>
      <vt:lpstr>Presentación de PowerPoint</vt:lpstr>
      <vt:lpstr>Presentación de PowerPoint</vt:lpstr>
      <vt:lpstr>Transcripción</vt:lpstr>
      <vt:lpstr>Presentación de PowerPoint</vt:lpstr>
      <vt:lpstr>Áreas del Conocimiento Puestas en Práctica </vt:lpstr>
      <vt:lpstr>Autoevaluación 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 AUTÓNOMA AGRÁRIA ANTONIO NARRO</dc:title>
  <dc:creator>LUIS ANGEL BAEZA SAGRERO</dc:creator>
  <cp:lastModifiedBy>IAPr</cp:lastModifiedBy>
  <cp:revision>133</cp:revision>
  <dcterms:created xsi:type="dcterms:W3CDTF">2017-11-16T15:11:02Z</dcterms:created>
  <dcterms:modified xsi:type="dcterms:W3CDTF">2017-12-07T07:32:08Z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